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60" r:id="rId4"/>
    <p:sldId id="262" r:id="rId5"/>
    <p:sldId id="285" r:id="rId6"/>
    <p:sldId id="261" r:id="rId7"/>
    <p:sldId id="271" r:id="rId8"/>
    <p:sldId id="273" r:id="rId9"/>
    <p:sldId id="286" r:id="rId10"/>
    <p:sldId id="284" r:id="rId11"/>
    <p:sldId id="287" r:id="rId12"/>
    <p:sldId id="288" r:id="rId13"/>
    <p:sldId id="291" r:id="rId14"/>
    <p:sldId id="295" r:id="rId15"/>
    <p:sldId id="298" r:id="rId16"/>
    <p:sldId id="299" r:id="rId17"/>
    <p:sldId id="294" r:id="rId18"/>
    <p:sldId id="301" r:id="rId19"/>
    <p:sldId id="275" r:id="rId20"/>
    <p:sldId id="302" r:id="rId21"/>
    <p:sldId id="276" r:id="rId22"/>
    <p:sldId id="274" r:id="rId23"/>
    <p:sldId id="277" r:id="rId24"/>
    <p:sldId id="278" r:id="rId25"/>
    <p:sldId id="279" r:id="rId26"/>
    <p:sldId id="281"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17" autoAdjust="0"/>
  </p:normalViewPr>
  <p:slideViewPr>
    <p:cSldViewPr snapToGrid="0">
      <p:cViewPr varScale="1">
        <p:scale>
          <a:sx n="79" d="100"/>
          <a:sy n="79" d="100"/>
        </p:scale>
        <p:origin x="192"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902AC-637F-42CE-9F0B-B3E35EF0D44B}" type="datetimeFigureOut">
              <a:rPr lang="en-US" smtClean="0"/>
              <a:t>2/3/2020</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75B93-505B-47C0-9489-DA765F2746CD}" type="slidenum">
              <a:rPr lang="en-US" smtClean="0"/>
              <a:t>‹N°›</a:t>
            </a:fld>
            <a:endParaRPr lang="en-US"/>
          </a:p>
        </p:txBody>
      </p:sp>
    </p:spTree>
    <p:extLst>
      <p:ext uri="{BB962C8B-B14F-4D97-AF65-F5344CB8AC3E}">
        <p14:creationId xmlns:p14="http://schemas.microsoft.com/office/powerpoint/2010/main" val="40144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carbon cycle in natural ecosystems is composed of two main fluxes : photosynthesis, primarily carried out by terrestrial plants and marine eukaryotic algae, and respiration by auto and heterotrophic organisms. As such, it is imperative to quantify their contribution to the global CO2 flux in order to estimate future atmospheric CO2 concentrations, for their balance determines if land ecosystems act as sources or sinks for CO2.</a:t>
            </a:r>
          </a:p>
        </p:txBody>
      </p:sp>
      <p:sp>
        <p:nvSpPr>
          <p:cNvPr id="4" name="Espace réservé du numéro de diapositive 3"/>
          <p:cNvSpPr>
            <a:spLocks noGrp="1"/>
          </p:cNvSpPr>
          <p:nvPr>
            <p:ph type="sldNum" sz="quarter" idx="5"/>
          </p:nvPr>
        </p:nvSpPr>
        <p:spPr/>
        <p:txBody>
          <a:bodyPr/>
          <a:lstStyle/>
          <a:p>
            <a:fld id="{D1B75B93-505B-47C0-9489-DA765F2746CD}" type="slidenum">
              <a:rPr lang="en-US" smtClean="0"/>
              <a:t>2</a:t>
            </a:fld>
            <a:endParaRPr lang="en-US"/>
          </a:p>
        </p:txBody>
      </p:sp>
    </p:spTree>
    <p:extLst>
      <p:ext uri="{BB962C8B-B14F-4D97-AF65-F5344CB8AC3E}">
        <p14:creationId xmlns:p14="http://schemas.microsoft.com/office/powerpoint/2010/main" val="3022603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1B75B93-505B-47C0-9489-DA765F2746CD}" type="slidenum">
              <a:rPr lang="en-US" smtClean="0"/>
              <a:t>23</a:t>
            </a:fld>
            <a:endParaRPr lang="en-US"/>
          </a:p>
        </p:txBody>
      </p:sp>
    </p:spTree>
    <p:extLst>
      <p:ext uri="{BB962C8B-B14F-4D97-AF65-F5344CB8AC3E}">
        <p14:creationId xmlns:p14="http://schemas.microsoft.com/office/powerpoint/2010/main" val="67235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 new method has received growing attention over the last decade, which uses the uptake of carbonyl sulphide, a trace atmospheric sulfur gas, as a proxy for ecosystem primary gross production. In leaves, COS is taken up along CO2 and both gases react with the same enzyme : carbonyl anhydrase. </a:t>
            </a:r>
          </a:p>
        </p:txBody>
      </p:sp>
      <p:sp>
        <p:nvSpPr>
          <p:cNvPr id="4" name="Espace réservé du numéro de diapositive 3"/>
          <p:cNvSpPr>
            <a:spLocks noGrp="1"/>
          </p:cNvSpPr>
          <p:nvPr>
            <p:ph type="sldNum" sz="quarter" idx="5"/>
          </p:nvPr>
        </p:nvSpPr>
        <p:spPr/>
        <p:txBody>
          <a:bodyPr/>
          <a:lstStyle/>
          <a:p>
            <a:fld id="{D1B75B93-505B-47C0-9489-DA765F2746CD}" type="slidenum">
              <a:rPr lang="en-US" smtClean="0"/>
              <a:t>3</a:t>
            </a:fld>
            <a:endParaRPr lang="en-US"/>
          </a:p>
        </p:txBody>
      </p:sp>
    </p:spTree>
    <p:extLst>
      <p:ext uri="{BB962C8B-B14F-4D97-AF65-F5344CB8AC3E}">
        <p14:creationId xmlns:p14="http://schemas.microsoft.com/office/powerpoint/2010/main" val="3335928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Carbonyl anhydrase is an ubiquitous enzyme for exchanging and equilibrating CO2, and as such, it is shared amongst a wide range of organisms.</a:t>
            </a:r>
          </a:p>
        </p:txBody>
      </p:sp>
      <p:sp>
        <p:nvSpPr>
          <p:cNvPr id="4" name="Espace réservé du numéro de diapositive 3"/>
          <p:cNvSpPr>
            <a:spLocks noGrp="1"/>
          </p:cNvSpPr>
          <p:nvPr>
            <p:ph type="sldNum" sz="quarter" idx="5"/>
          </p:nvPr>
        </p:nvSpPr>
        <p:spPr/>
        <p:txBody>
          <a:bodyPr/>
          <a:lstStyle/>
          <a:p>
            <a:fld id="{D1B75B93-505B-47C0-9489-DA765F2746CD}" type="slidenum">
              <a:rPr lang="en-US" smtClean="0"/>
              <a:t>4</a:t>
            </a:fld>
            <a:endParaRPr lang="en-US"/>
          </a:p>
        </p:txBody>
      </p:sp>
    </p:spTree>
    <p:extLst>
      <p:ext uri="{BB962C8B-B14F-4D97-AF65-F5344CB8AC3E}">
        <p14:creationId xmlns:p14="http://schemas.microsoft.com/office/powerpoint/2010/main" val="3924595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including auto and heterotrophic bacteria, fungi, lichens, moss, plants and even animals. The main roles of CA are carbon fixation, Sulphur metabolism and regulation of intracellular </a:t>
            </a:r>
            <a:r>
              <a:rPr lang="en-US" dirty="0" err="1"/>
              <a:t>pH.</a:t>
            </a:r>
            <a:r>
              <a:rPr lang="en-US" dirty="0"/>
              <a:t> </a:t>
            </a:r>
          </a:p>
          <a:p>
            <a:r>
              <a:rPr lang="en-US" dirty="0"/>
              <a:t>CAs are diverse, they include six known classes that can thereafter be subdivided in clades. These different families have different affinities to CO2 and COS and different expression rates. Therefore, COS fluxes linked to CA activity are dependent on community composition since it will affect the kind of CAs we’ll find.</a:t>
            </a:r>
          </a:p>
          <a:p>
            <a:endParaRPr lang="en-US" dirty="0"/>
          </a:p>
        </p:txBody>
      </p:sp>
      <p:sp>
        <p:nvSpPr>
          <p:cNvPr id="4" name="Espace réservé du numéro de diapositive 3"/>
          <p:cNvSpPr>
            <a:spLocks noGrp="1"/>
          </p:cNvSpPr>
          <p:nvPr>
            <p:ph type="sldNum" sz="quarter" idx="5"/>
          </p:nvPr>
        </p:nvSpPr>
        <p:spPr/>
        <p:txBody>
          <a:bodyPr/>
          <a:lstStyle/>
          <a:p>
            <a:fld id="{D1B75B93-505B-47C0-9489-DA765F2746CD}" type="slidenum">
              <a:rPr lang="en-US" smtClean="0"/>
              <a:t>5</a:t>
            </a:fld>
            <a:endParaRPr lang="en-US"/>
          </a:p>
        </p:txBody>
      </p:sp>
    </p:spTree>
    <p:extLst>
      <p:ext uri="{BB962C8B-B14F-4D97-AF65-F5344CB8AC3E}">
        <p14:creationId xmlns:p14="http://schemas.microsoft.com/office/powerpoint/2010/main" val="4225834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Now that is has been said, it probably isn’t surprising to hear that soils, just like plants, also produce COS. </a:t>
            </a:r>
          </a:p>
        </p:txBody>
      </p:sp>
      <p:sp>
        <p:nvSpPr>
          <p:cNvPr id="4" name="Espace réservé du numéro de diapositive 3"/>
          <p:cNvSpPr>
            <a:spLocks noGrp="1"/>
          </p:cNvSpPr>
          <p:nvPr>
            <p:ph type="sldNum" sz="quarter" idx="5"/>
          </p:nvPr>
        </p:nvSpPr>
        <p:spPr/>
        <p:txBody>
          <a:bodyPr/>
          <a:lstStyle/>
          <a:p>
            <a:fld id="{D1B75B93-505B-47C0-9489-DA765F2746CD}" type="slidenum">
              <a:rPr lang="en-US" smtClean="0"/>
              <a:t>6</a:t>
            </a:fld>
            <a:endParaRPr lang="en-US"/>
          </a:p>
        </p:txBody>
      </p:sp>
    </p:spTree>
    <p:extLst>
      <p:ext uri="{BB962C8B-B14F-4D97-AF65-F5344CB8AC3E}">
        <p14:creationId xmlns:p14="http://schemas.microsoft.com/office/powerpoint/2010/main" val="137904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They house a high number of microorganisms that can process COS, through that same enzyme share between microbes and plants, carbonic anhydrase.</a:t>
            </a:r>
          </a:p>
        </p:txBody>
      </p:sp>
      <p:sp>
        <p:nvSpPr>
          <p:cNvPr id="4" name="Espace réservé du numéro de diapositive 3"/>
          <p:cNvSpPr>
            <a:spLocks noGrp="1"/>
          </p:cNvSpPr>
          <p:nvPr>
            <p:ph type="sldNum" sz="quarter" idx="5"/>
          </p:nvPr>
        </p:nvSpPr>
        <p:spPr/>
        <p:txBody>
          <a:bodyPr/>
          <a:lstStyle/>
          <a:p>
            <a:fld id="{D1B75B93-505B-47C0-9489-DA765F2746CD}" type="slidenum">
              <a:rPr lang="en-US" smtClean="0"/>
              <a:t>7</a:t>
            </a:fld>
            <a:endParaRPr lang="en-US"/>
          </a:p>
        </p:txBody>
      </p:sp>
    </p:spTree>
    <p:extLst>
      <p:ext uri="{BB962C8B-B14F-4D97-AF65-F5344CB8AC3E}">
        <p14:creationId xmlns:p14="http://schemas.microsoft.com/office/powerpoint/2010/main" val="153757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But it is worth noting that soils also emit COS, through both biotic and abiotic pathways that remains to be fully determined. </a:t>
            </a:r>
          </a:p>
        </p:txBody>
      </p:sp>
      <p:sp>
        <p:nvSpPr>
          <p:cNvPr id="4" name="Espace réservé du numéro de diapositive 3"/>
          <p:cNvSpPr>
            <a:spLocks noGrp="1"/>
          </p:cNvSpPr>
          <p:nvPr>
            <p:ph type="sldNum" sz="quarter" idx="5"/>
          </p:nvPr>
        </p:nvSpPr>
        <p:spPr/>
        <p:txBody>
          <a:bodyPr/>
          <a:lstStyle/>
          <a:p>
            <a:fld id="{D1B75B93-505B-47C0-9489-DA765F2746CD}" type="slidenum">
              <a:rPr lang="en-US" smtClean="0"/>
              <a:t>8</a:t>
            </a:fld>
            <a:endParaRPr lang="en-US"/>
          </a:p>
        </p:txBody>
      </p:sp>
    </p:spTree>
    <p:extLst>
      <p:ext uri="{BB962C8B-B14F-4D97-AF65-F5344CB8AC3E}">
        <p14:creationId xmlns:p14="http://schemas.microsoft.com/office/powerpoint/2010/main" val="255447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COS fluxes in soils are dependent on many parameters</a:t>
            </a:r>
          </a:p>
        </p:txBody>
      </p:sp>
      <p:sp>
        <p:nvSpPr>
          <p:cNvPr id="4" name="Espace réservé du numéro de diapositive 3"/>
          <p:cNvSpPr>
            <a:spLocks noGrp="1"/>
          </p:cNvSpPr>
          <p:nvPr>
            <p:ph type="sldNum" sz="quarter" idx="5"/>
          </p:nvPr>
        </p:nvSpPr>
        <p:spPr/>
        <p:txBody>
          <a:bodyPr/>
          <a:lstStyle/>
          <a:p>
            <a:fld id="{D1B75B93-505B-47C0-9489-DA765F2746CD}" type="slidenum">
              <a:rPr lang="en-US" smtClean="0"/>
              <a:t>9</a:t>
            </a:fld>
            <a:endParaRPr lang="en-US"/>
          </a:p>
        </p:txBody>
      </p:sp>
    </p:spTree>
    <p:extLst>
      <p:ext uri="{BB962C8B-B14F-4D97-AF65-F5344CB8AC3E}">
        <p14:creationId xmlns:p14="http://schemas.microsoft.com/office/powerpoint/2010/main" val="201692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Another aspect to support the importance of phototrophs in soils are cryptogam communities. Gathered and forming biocrusts, they are the stalwart architects of dryland soils, settling in where many plants can’t survive. Biocrusts contributes to soil integrity and helps building its fertility by pulling nitrogen from the air and converting it into a form usable by plants, as well as storing atmospheric carbon. These communities are also capable of producing or dissolving limestone, depending on pH, moisture and atmospheric CO2 concentrations. As such, there are some clues that cryptogams communities could play a role in long term geological shaping.</a:t>
            </a:r>
          </a:p>
        </p:txBody>
      </p:sp>
      <p:sp>
        <p:nvSpPr>
          <p:cNvPr id="4" name="Espace réservé du numéro de diapositive 3"/>
          <p:cNvSpPr>
            <a:spLocks noGrp="1"/>
          </p:cNvSpPr>
          <p:nvPr>
            <p:ph type="sldNum" sz="quarter" idx="5"/>
          </p:nvPr>
        </p:nvSpPr>
        <p:spPr/>
        <p:txBody>
          <a:bodyPr/>
          <a:lstStyle/>
          <a:p>
            <a:fld id="{D1B75B93-505B-47C0-9489-DA765F2746CD}" type="slidenum">
              <a:rPr lang="en-US" smtClean="0"/>
              <a:t>22</a:t>
            </a:fld>
            <a:endParaRPr lang="en-US"/>
          </a:p>
        </p:txBody>
      </p:sp>
    </p:spTree>
    <p:extLst>
      <p:ext uri="{BB962C8B-B14F-4D97-AF65-F5344CB8AC3E}">
        <p14:creationId xmlns:p14="http://schemas.microsoft.com/office/powerpoint/2010/main" val="30904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9A94FD-C63D-41F1-B8FB-BE3334D4DB9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9D0BE07D-6737-44CC-B7BE-86EB35A16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3D958460-32C6-4FDB-AD1D-C66E8E7671F8}"/>
              </a:ext>
            </a:extLst>
          </p:cNvPr>
          <p:cNvSpPr>
            <a:spLocks noGrp="1"/>
          </p:cNvSpPr>
          <p:nvPr>
            <p:ph type="dt" sz="half" idx="10"/>
          </p:nvPr>
        </p:nvSpPr>
        <p:spPr/>
        <p:txBody>
          <a:bodyPr/>
          <a:lstStyle/>
          <a:p>
            <a:fld id="{73BCE985-29D4-42FF-BB43-89F3278C1B80}" type="datetimeFigureOut">
              <a:rPr lang="en-US" smtClean="0"/>
              <a:t>2/3/2020</a:t>
            </a:fld>
            <a:endParaRPr lang="en-US"/>
          </a:p>
        </p:txBody>
      </p:sp>
      <p:sp>
        <p:nvSpPr>
          <p:cNvPr id="5" name="Espace réservé du pied de page 4">
            <a:extLst>
              <a:ext uri="{FF2B5EF4-FFF2-40B4-BE49-F238E27FC236}">
                <a16:creationId xmlns:a16="http://schemas.microsoft.com/office/drawing/2014/main" id="{9C30462D-1CEE-43EA-ACF6-585A50F325B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ED0231F-5DEF-4260-AB37-4B3B586836B2}"/>
              </a:ext>
            </a:extLst>
          </p:cNvPr>
          <p:cNvSpPr>
            <a:spLocks noGrp="1"/>
          </p:cNvSpPr>
          <p:nvPr>
            <p:ph type="sldNum" sz="quarter" idx="12"/>
          </p:nvPr>
        </p:nvSpPr>
        <p:spPr/>
        <p:txBody>
          <a:bodyPr/>
          <a:lstStyle/>
          <a:p>
            <a:fld id="{2A8CF6E8-5F4A-437C-AC3B-4E3BBF6F349C}" type="slidenum">
              <a:rPr lang="en-US" smtClean="0"/>
              <a:t>‹N°›</a:t>
            </a:fld>
            <a:endParaRPr lang="en-US"/>
          </a:p>
        </p:txBody>
      </p:sp>
    </p:spTree>
    <p:extLst>
      <p:ext uri="{BB962C8B-B14F-4D97-AF65-F5344CB8AC3E}">
        <p14:creationId xmlns:p14="http://schemas.microsoft.com/office/powerpoint/2010/main" val="3229587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655B1-5E79-4500-9102-AC465022D79C}"/>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FB04EEF5-5B70-4773-BBCF-FA3C982E118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06B387E1-12B3-4030-9AD4-97429F34B1D7}"/>
              </a:ext>
            </a:extLst>
          </p:cNvPr>
          <p:cNvSpPr>
            <a:spLocks noGrp="1"/>
          </p:cNvSpPr>
          <p:nvPr>
            <p:ph type="dt" sz="half" idx="10"/>
          </p:nvPr>
        </p:nvSpPr>
        <p:spPr/>
        <p:txBody>
          <a:bodyPr/>
          <a:lstStyle/>
          <a:p>
            <a:fld id="{73BCE985-29D4-42FF-BB43-89F3278C1B80}" type="datetimeFigureOut">
              <a:rPr lang="en-US" smtClean="0"/>
              <a:t>2/3/2020</a:t>
            </a:fld>
            <a:endParaRPr lang="en-US"/>
          </a:p>
        </p:txBody>
      </p:sp>
      <p:sp>
        <p:nvSpPr>
          <p:cNvPr id="5" name="Espace réservé du pied de page 4">
            <a:extLst>
              <a:ext uri="{FF2B5EF4-FFF2-40B4-BE49-F238E27FC236}">
                <a16:creationId xmlns:a16="http://schemas.microsoft.com/office/drawing/2014/main" id="{8E10747B-BBD6-48F5-80FF-1BDEDC1A3467}"/>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7C5B179D-1712-44BE-BFC8-B601621F4088}"/>
              </a:ext>
            </a:extLst>
          </p:cNvPr>
          <p:cNvSpPr>
            <a:spLocks noGrp="1"/>
          </p:cNvSpPr>
          <p:nvPr>
            <p:ph type="sldNum" sz="quarter" idx="12"/>
          </p:nvPr>
        </p:nvSpPr>
        <p:spPr/>
        <p:txBody>
          <a:bodyPr/>
          <a:lstStyle/>
          <a:p>
            <a:fld id="{2A8CF6E8-5F4A-437C-AC3B-4E3BBF6F349C}" type="slidenum">
              <a:rPr lang="en-US" smtClean="0"/>
              <a:t>‹N°›</a:t>
            </a:fld>
            <a:endParaRPr lang="en-US"/>
          </a:p>
        </p:txBody>
      </p:sp>
    </p:spTree>
    <p:extLst>
      <p:ext uri="{BB962C8B-B14F-4D97-AF65-F5344CB8AC3E}">
        <p14:creationId xmlns:p14="http://schemas.microsoft.com/office/powerpoint/2010/main" val="2605989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63E1887-FF6E-4FD0-8A0B-B3D756FC61C8}"/>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0B0CB8CE-D5D7-4F67-AA1E-C570BB9B9E7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97CC17A7-824E-4FBF-9782-8748396ABDE8}"/>
              </a:ext>
            </a:extLst>
          </p:cNvPr>
          <p:cNvSpPr>
            <a:spLocks noGrp="1"/>
          </p:cNvSpPr>
          <p:nvPr>
            <p:ph type="dt" sz="half" idx="10"/>
          </p:nvPr>
        </p:nvSpPr>
        <p:spPr/>
        <p:txBody>
          <a:bodyPr/>
          <a:lstStyle/>
          <a:p>
            <a:fld id="{73BCE985-29D4-42FF-BB43-89F3278C1B80}" type="datetimeFigureOut">
              <a:rPr lang="en-US" smtClean="0"/>
              <a:t>2/3/2020</a:t>
            </a:fld>
            <a:endParaRPr lang="en-US"/>
          </a:p>
        </p:txBody>
      </p:sp>
      <p:sp>
        <p:nvSpPr>
          <p:cNvPr id="5" name="Espace réservé du pied de page 4">
            <a:extLst>
              <a:ext uri="{FF2B5EF4-FFF2-40B4-BE49-F238E27FC236}">
                <a16:creationId xmlns:a16="http://schemas.microsoft.com/office/drawing/2014/main" id="{EA13364A-94E4-49C2-8411-0A8419AA634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891BD80-2151-4CDB-BB9F-4293E5637A1A}"/>
              </a:ext>
            </a:extLst>
          </p:cNvPr>
          <p:cNvSpPr>
            <a:spLocks noGrp="1"/>
          </p:cNvSpPr>
          <p:nvPr>
            <p:ph type="sldNum" sz="quarter" idx="12"/>
          </p:nvPr>
        </p:nvSpPr>
        <p:spPr/>
        <p:txBody>
          <a:bodyPr/>
          <a:lstStyle/>
          <a:p>
            <a:fld id="{2A8CF6E8-5F4A-437C-AC3B-4E3BBF6F349C}" type="slidenum">
              <a:rPr lang="en-US" smtClean="0"/>
              <a:t>‹N°›</a:t>
            </a:fld>
            <a:endParaRPr lang="en-US"/>
          </a:p>
        </p:txBody>
      </p:sp>
    </p:spTree>
    <p:extLst>
      <p:ext uri="{BB962C8B-B14F-4D97-AF65-F5344CB8AC3E}">
        <p14:creationId xmlns:p14="http://schemas.microsoft.com/office/powerpoint/2010/main" val="143829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254919-6AE2-4920-BFF3-B3FFBEE4EB9E}"/>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4D0CA3DD-09C4-4C1E-A8E8-C7E583F5B17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CF5C732-52F9-4562-A13D-879A3E818A26}"/>
              </a:ext>
            </a:extLst>
          </p:cNvPr>
          <p:cNvSpPr>
            <a:spLocks noGrp="1"/>
          </p:cNvSpPr>
          <p:nvPr>
            <p:ph type="dt" sz="half" idx="10"/>
          </p:nvPr>
        </p:nvSpPr>
        <p:spPr/>
        <p:txBody>
          <a:bodyPr/>
          <a:lstStyle/>
          <a:p>
            <a:fld id="{73BCE985-29D4-42FF-BB43-89F3278C1B80}" type="datetimeFigureOut">
              <a:rPr lang="en-US" smtClean="0"/>
              <a:t>2/3/2020</a:t>
            </a:fld>
            <a:endParaRPr lang="en-US"/>
          </a:p>
        </p:txBody>
      </p:sp>
      <p:sp>
        <p:nvSpPr>
          <p:cNvPr id="5" name="Espace réservé du pied de page 4">
            <a:extLst>
              <a:ext uri="{FF2B5EF4-FFF2-40B4-BE49-F238E27FC236}">
                <a16:creationId xmlns:a16="http://schemas.microsoft.com/office/drawing/2014/main" id="{E7BAD67F-C4BC-4054-9EAF-C1358DD10C9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8945F0F-C896-480B-9315-6172EF86697B}"/>
              </a:ext>
            </a:extLst>
          </p:cNvPr>
          <p:cNvSpPr>
            <a:spLocks noGrp="1"/>
          </p:cNvSpPr>
          <p:nvPr>
            <p:ph type="sldNum" sz="quarter" idx="12"/>
          </p:nvPr>
        </p:nvSpPr>
        <p:spPr/>
        <p:txBody>
          <a:bodyPr/>
          <a:lstStyle/>
          <a:p>
            <a:fld id="{2A8CF6E8-5F4A-437C-AC3B-4E3BBF6F349C}" type="slidenum">
              <a:rPr lang="en-US" smtClean="0"/>
              <a:t>‹N°›</a:t>
            </a:fld>
            <a:endParaRPr lang="en-US"/>
          </a:p>
        </p:txBody>
      </p:sp>
    </p:spTree>
    <p:extLst>
      <p:ext uri="{BB962C8B-B14F-4D97-AF65-F5344CB8AC3E}">
        <p14:creationId xmlns:p14="http://schemas.microsoft.com/office/powerpoint/2010/main" val="3032798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BB1637-9A1A-4A2A-915A-693F8CC5E00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509CCE0D-7F42-4A6F-AA76-C347900463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1E3CFB1-515D-48D3-8186-0C61D4C484E7}"/>
              </a:ext>
            </a:extLst>
          </p:cNvPr>
          <p:cNvSpPr>
            <a:spLocks noGrp="1"/>
          </p:cNvSpPr>
          <p:nvPr>
            <p:ph type="dt" sz="half" idx="10"/>
          </p:nvPr>
        </p:nvSpPr>
        <p:spPr/>
        <p:txBody>
          <a:bodyPr/>
          <a:lstStyle/>
          <a:p>
            <a:fld id="{73BCE985-29D4-42FF-BB43-89F3278C1B80}" type="datetimeFigureOut">
              <a:rPr lang="en-US" smtClean="0"/>
              <a:t>2/3/2020</a:t>
            </a:fld>
            <a:endParaRPr lang="en-US"/>
          </a:p>
        </p:txBody>
      </p:sp>
      <p:sp>
        <p:nvSpPr>
          <p:cNvPr id="5" name="Espace réservé du pied de page 4">
            <a:extLst>
              <a:ext uri="{FF2B5EF4-FFF2-40B4-BE49-F238E27FC236}">
                <a16:creationId xmlns:a16="http://schemas.microsoft.com/office/drawing/2014/main" id="{9BC3D5DE-D17F-448E-B4CB-A66CA476F4FB}"/>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A7027D43-E98F-4169-BFED-3893DEB7EBE6}"/>
              </a:ext>
            </a:extLst>
          </p:cNvPr>
          <p:cNvSpPr>
            <a:spLocks noGrp="1"/>
          </p:cNvSpPr>
          <p:nvPr>
            <p:ph type="sldNum" sz="quarter" idx="12"/>
          </p:nvPr>
        </p:nvSpPr>
        <p:spPr/>
        <p:txBody>
          <a:bodyPr/>
          <a:lstStyle/>
          <a:p>
            <a:fld id="{2A8CF6E8-5F4A-437C-AC3B-4E3BBF6F349C}" type="slidenum">
              <a:rPr lang="en-US" smtClean="0"/>
              <a:t>‹N°›</a:t>
            </a:fld>
            <a:endParaRPr lang="en-US"/>
          </a:p>
        </p:txBody>
      </p:sp>
    </p:spTree>
    <p:extLst>
      <p:ext uri="{BB962C8B-B14F-4D97-AF65-F5344CB8AC3E}">
        <p14:creationId xmlns:p14="http://schemas.microsoft.com/office/powerpoint/2010/main" val="3760337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FB3C85-A9C3-404B-8766-B7D125343542}"/>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61C7DF87-DC10-4C76-87F5-B71728AF38A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D650460D-DC56-4CD0-947C-96E02C1F6C7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E02AB1A4-CDEA-4580-818C-F24DEA211FA6}"/>
              </a:ext>
            </a:extLst>
          </p:cNvPr>
          <p:cNvSpPr>
            <a:spLocks noGrp="1"/>
          </p:cNvSpPr>
          <p:nvPr>
            <p:ph type="dt" sz="half" idx="10"/>
          </p:nvPr>
        </p:nvSpPr>
        <p:spPr/>
        <p:txBody>
          <a:bodyPr/>
          <a:lstStyle/>
          <a:p>
            <a:fld id="{73BCE985-29D4-42FF-BB43-89F3278C1B80}" type="datetimeFigureOut">
              <a:rPr lang="en-US" smtClean="0"/>
              <a:t>2/3/2020</a:t>
            </a:fld>
            <a:endParaRPr lang="en-US"/>
          </a:p>
        </p:txBody>
      </p:sp>
      <p:sp>
        <p:nvSpPr>
          <p:cNvPr id="6" name="Espace réservé du pied de page 5">
            <a:extLst>
              <a:ext uri="{FF2B5EF4-FFF2-40B4-BE49-F238E27FC236}">
                <a16:creationId xmlns:a16="http://schemas.microsoft.com/office/drawing/2014/main" id="{EC7CB4A8-173C-46A1-9426-A7018498A379}"/>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FD499CB-5B51-4845-A736-365A143A5835}"/>
              </a:ext>
            </a:extLst>
          </p:cNvPr>
          <p:cNvSpPr>
            <a:spLocks noGrp="1"/>
          </p:cNvSpPr>
          <p:nvPr>
            <p:ph type="sldNum" sz="quarter" idx="12"/>
          </p:nvPr>
        </p:nvSpPr>
        <p:spPr/>
        <p:txBody>
          <a:bodyPr/>
          <a:lstStyle/>
          <a:p>
            <a:fld id="{2A8CF6E8-5F4A-437C-AC3B-4E3BBF6F349C}" type="slidenum">
              <a:rPr lang="en-US" smtClean="0"/>
              <a:t>‹N°›</a:t>
            </a:fld>
            <a:endParaRPr lang="en-US"/>
          </a:p>
        </p:txBody>
      </p:sp>
    </p:spTree>
    <p:extLst>
      <p:ext uri="{BB962C8B-B14F-4D97-AF65-F5344CB8AC3E}">
        <p14:creationId xmlns:p14="http://schemas.microsoft.com/office/powerpoint/2010/main" val="32573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1EC287-E962-40F5-9CCD-7C3C490C9F6B}"/>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021C0CF0-3263-44F0-AC0B-D544F64237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32FDFB2-CAD9-4EE7-8973-83615ECEB61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084694ED-E040-4E0D-8215-D7F8883F0F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BA61EBF-8CF0-4E50-8E7B-752D42E64C40}"/>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BCFE372D-2620-4944-AD25-56159AD5C7D6}"/>
              </a:ext>
            </a:extLst>
          </p:cNvPr>
          <p:cNvSpPr>
            <a:spLocks noGrp="1"/>
          </p:cNvSpPr>
          <p:nvPr>
            <p:ph type="dt" sz="half" idx="10"/>
          </p:nvPr>
        </p:nvSpPr>
        <p:spPr/>
        <p:txBody>
          <a:bodyPr/>
          <a:lstStyle/>
          <a:p>
            <a:fld id="{73BCE985-29D4-42FF-BB43-89F3278C1B80}" type="datetimeFigureOut">
              <a:rPr lang="en-US" smtClean="0"/>
              <a:t>2/3/2020</a:t>
            </a:fld>
            <a:endParaRPr lang="en-US"/>
          </a:p>
        </p:txBody>
      </p:sp>
      <p:sp>
        <p:nvSpPr>
          <p:cNvPr id="8" name="Espace réservé du pied de page 7">
            <a:extLst>
              <a:ext uri="{FF2B5EF4-FFF2-40B4-BE49-F238E27FC236}">
                <a16:creationId xmlns:a16="http://schemas.microsoft.com/office/drawing/2014/main" id="{9C68FC38-1AA5-4DF6-AF7A-3174B70DDDA8}"/>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7BBA4328-82B7-4168-A24F-9CE7ACF89EEC}"/>
              </a:ext>
            </a:extLst>
          </p:cNvPr>
          <p:cNvSpPr>
            <a:spLocks noGrp="1"/>
          </p:cNvSpPr>
          <p:nvPr>
            <p:ph type="sldNum" sz="quarter" idx="12"/>
          </p:nvPr>
        </p:nvSpPr>
        <p:spPr/>
        <p:txBody>
          <a:bodyPr/>
          <a:lstStyle/>
          <a:p>
            <a:fld id="{2A8CF6E8-5F4A-437C-AC3B-4E3BBF6F349C}" type="slidenum">
              <a:rPr lang="en-US" smtClean="0"/>
              <a:t>‹N°›</a:t>
            </a:fld>
            <a:endParaRPr lang="en-US"/>
          </a:p>
        </p:txBody>
      </p:sp>
    </p:spTree>
    <p:extLst>
      <p:ext uri="{BB962C8B-B14F-4D97-AF65-F5344CB8AC3E}">
        <p14:creationId xmlns:p14="http://schemas.microsoft.com/office/powerpoint/2010/main" val="2560471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8FB043-EBD2-41D1-BF30-F25F72932CDB}"/>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38D08DA0-4678-4CA0-9CE5-C3B252832B58}"/>
              </a:ext>
            </a:extLst>
          </p:cNvPr>
          <p:cNvSpPr>
            <a:spLocks noGrp="1"/>
          </p:cNvSpPr>
          <p:nvPr>
            <p:ph type="dt" sz="half" idx="10"/>
          </p:nvPr>
        </p:nvSpPr>
        <p:spPr/>
        <p:txBody>
          <a:bodyPr/>
          <a:lstStyle/>
          <a:p>
            <a:fld id="{73BCE985-29D4-42FF-BB43-89F3278C1B80}" type="datetimeFigureOut">
              <a:rPr lang="en-US" smtClean="0"/>
              <a:t>2/3/2020</a:t>
            </a:fld>
            <a:endParaRPr lang="en-US"/>
          </a:p>
        </p:txBody>
      </p:sp>
      <p:sp>
        <p:nvSpPr>
          <p:cNvPr id="4" name="Espace réservé du pied de page 3">
            <a:extLst>
              <a:ext uri="{FF2B5EF4-FFF2-40B4-BE49-F238E27FC236}">
                <a16:creationId xmlns:a16="http://schemas.microsoft.com/office/drawing/2014/main" id="{A1FBD3EC-E169-42C2-8198-B745C4B2AFB6}"/>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0822A326-D26B-4D64-9F00-9077E1DF1A19}"/>
              </a:ext>
            </a:extLst>
          </p:cNvPr>
          <p:cNvSpPr>
            <a:spLocks noGrp="1"/>
          </p:cNvSpPr>
          <p:nvPr>
            <p:ph type="sldNum" sz="quarter" idx="12"/>
          </p:nvPr>
        </p:nvSpPr>
        <p:spPr/>
        <p:txBody>
          <a:bodyPr/>
          <a:lstStyle/>
          <a:p>
            <a:fld id="{2A8CF6E8-5F4A-437C-AC3B-4E3BBF6F349C}" type="slidenum">
              <a:rPr lang="en-US" smtClean="0"/>
              <a:t>‹N°›</a:t>
            </a:fld>
            <a:endParaRPr lang="en-US"/>
          </a:p>
        </p:txBody>
      </p:sp>
    </p:spTree>
    <p:extLst>
      <p:ext uri="{BB962C8B-B14F-4D97-AF65-F5344CB8AC3E}">
        <p14:creationId xmlns:p14="http://schemas.microsoft.com/office/powerpoint/2010/main" val="3336846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F5DC2A0-2C46-49F3-B7FA-3E9790600164}"/>
              </a:ext>
            </a:extLst>
          </p:cNvPr>
          <p:cNvSpPr>
            <a:spLocks noGrp="1"/>
          </p:cNvSpPr>
          <p:nvPr>
            <p:ph type="dt" sz="half" idx="10"/>
          </p:nvPr>
        </p:nvSpPr>
        <p:spPr/>
        <p:txBody>
          <a:bodyPr/>
          <a:lstStyle/>
          <a:p>
            <a:fld id="{73BCE985-29D4-42FF-BB43-89F3278C1B80}" type="datetimeFigureOut">
              <a:rPr lang="en-US" smtClean="0"/>
              <a:t>2/3/2020</a:t>
            </a:fld>
            <a:endParaRPr lang="en-US"/>
          </a:p>
        </p:txBody>
      </p:sp>
      <p:sp>
        <p:nvSpPr>
          <p:cNvPr id="3" name="Espace réservé du pied de page 2">
            <a:extLst>
              <a:ext uri="{FF2B5EF4-FFF2-40B4-BE49-F238E27FC236}">
                <a16:creationId xmlns:a16="http://schemas.microsoft.com/office/drawing/2014/main" id="{885F457D-EF41-43E5-93DB-63BF7CDD17D0}"/>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E597A8FB-56DE-489E-BB09-840389202BDC}"/>
              </a:ext>
            </a:extLst>
          </p:cNvPr>
          <p:cNvSpPr>
            <a:spLocks noGrp="1"/>
          </p:cNvSpPr>
          <p:nvPr>
            <p:ph type="sldNum" sz="quarter" idx="12"/>
          </p:nvPr>
        </p:nvSpPr>
        <p:spPr/>
        <p:txBody>
          <a:bodyPr/>
          <a:lstStyle/>
          <a:p>
            <a:fld id="{2A8CF6E8-5F4A-437C-AC3B-4E3BBF6F349C}" type="slidenum">
              <a:rPr lang="en-US" smtClean="0"/>
              <a:t>‹N°›</a:t>
            </a:fld>
            <a:endParaRPr lang="en-US"/>
          </a:p>
        </p:txBody>
      </p:sp>
    </p:spTree>
    <p:extLst>
      <p:ext uri="{BB962C8B-B14F-4D97-AF65-F5344CB8AC3E}">
        <p14:creationId xmlns:p14="http://schemas.microsoft.com/office/powerpoint/2010/main" val="807140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360AF6-AA64-4276-A47F-34A4645D34F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E8AF80E2-7737-4183-805A-09ECD0D53F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69BD48F6-5937-4A39-B5DA-910BB59E3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201C595-1D9A-421D-8EC3-FCCFB5AA5A65}"/>
              </a:ext>
            </a:extLst>
          </p:cNvPr>
          <p:cNvSpPr>
            <a:spLocks noGrp="1"/>
          </p:cNvSpPr>
          <p:nvPr>
            <p:ph type="dt" sz="half" idx="10"/>
          </p:nvPr>
        </p:nvSpPr>
        <p:spPr/>
        <p:txBody>
          <a:bodyPr/>
          <a:lstStyle/>
          <a:p>
            <a:fld id="{73BCE985-29D4-42FF-BB43-89F3278C1B80}" type="datetimeFigureOut">
              <a:rPr lang="en-US" smtClean="0"/>
              <a:t>2/3/2020</a:t>
            </a:fld>
            <a:endParaRPr lang="en-US"/>
          </a:p>
        </p:txBody>
      </p:sp>
      <p:sp>
        <p:nvSpPr>
          <p:cNvPr id="6" name="Espace réservé du pied de page 5">
            <a:extLst>
              <a:ext uri="{FF2B5EF4-FFF2-40B4-BE49-F238E27FC236}">
                <a16:creationId xmlns:a16="http://schemas.microsoft.com/office/drawing/2014/main" id="{A88A065E-3ABC-4167-A244-1086910E4A95}"/>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84CFEAD7-EA72-4B87-A4C2-1E1B71AA95A8}"/>
              </a:ext>
            </a:extLst>
          </p:cNvPr>
          <p:cNvSpPr>
            <a:spLocks noGrp="1"/>
          </p:cNvSpPr>
          <p:nvPr>
            <p:ph type="sldNum" sz="quarter" idx="12"/>
          </p:nvPr>
        </p:nvSpPr>
        <p:spPr/>
        <p:txBody>
          <a:bodyPr/>
          <a:lstStyle/>
          <a:p>
            <a:fld id="{2A8CF6E8-5F4A-437C-AC3B-4E3BBF6F349C}" type="slidenum">
              <a:rPr lang="en-US" smtClean="0"/>
              <a:t>‹N°›</a:t>
            </a:fld>
            <a:endParaRPr lang="en-US"/>
          </a:p>
        </p:txBody>
      </p:sp>
    </p:spTree>
    <p:extLst>
      <p:ext uri="{BB962C8B-B14F-4D97-AF65-F5344CB8AC3E}">
        <p14:creationId xmlns:p14="http://schemas.microsoft.com/office/powerpoint/2010/main" val="367401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71CC49-82EC-4615-8D81-18F26F538F8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A6B95EA5-28C0-49A7-8EA6-26A7FD41EF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91812971-FB9E-4ED9-AF23-8640739F6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8D1ED08-3629-450E-AB22-AFCC74F6EE78}"/>
              </a:ext>
            </a:extLst>
          </p:cNvPr>
          <p:cNvSpPr>
            <a:spLocks noGrp="1"/>
          </p:cNvSpPr>
          <p:nvPr>
            <p:ph type="dt" sz="half" idx="10"/>
          </p:nvPr>
        </p:nvSpPr>
        <p:spPr/>
        <p:txBody>
          <a:bodyPr/>
          <a:lstStyle/>
          <a:p>
            <a:fld id="{73BCE985-29D4-42FF-BB43-89F3278C1B80}" type="datetimeFigureOut">
              <a:rPr lang="en-US" smtClean="0"/>
              <a:t>2/3/2020</a:t>
            </a:fld>
            <a:endParaRPr lang="en-US"/>
          </a:p>
        </p:txBody>
      </p:sp>
      <p:sp>
        <p:nvSpPr>
          <p:cNvPr id="6" name="Espace réservé du pied de page 5">
            <a:extLst>
              <a:ext uri="{FF2B5EF4-FFF2-40B4-BE49-F238E27FC236}">
                <a16:creationId xmlns:a16="http://schemas.microsoft.com/office/drawing/2014/main" id="{F9795E51-5C2D-4556-B7E6-3CDB5FD5AABB}"/>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6495C05-B518-4AB7-BC9B-9477448EF7C6}"/>
              </a:ext>
            </a:extLst>
          </p:cNvPr>
          <p:cNvSpPr>
            <a:spLocks noGrp="1"/>
          </p:cNvSpPr>
          <p:nvPr>
            <p:ph type="sldNum" sz="quarter" idx="12"/>
          </p:nvPr>
        </p:nvSpPr>
        <p:spPr/>
        <p:txBody>
          <a:bodyPr/>
          <a:lstStyle/>
          <a:p>
            <a:fld id="{2A8CF6E8-5F4A-437C-AC3B-4E3BBF6F349C}" type="slidenum">
              <a:rPr lang="en-US" smtClean="0"/>
              <a:t>‹N°›</a:t>
            </a:fld>
            <a:endParaRPr lang="en-US"/>
          </a:p>
        </p:txBody>
      </p:sp>
    </p:spTree>
    <p:extLst>
      <p:ext uri="{BB962C8B-B14F-4D97-AF65-F5344CB8AC3E}">
        <p14:creationId xmlns:p14="http://schemas.microsoft.com/office/powerpoint/2010/main" val="371677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8F5614E-2768-46BB-A990-9C1EC93B00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62850488-6622-4CC2-86FF-80562160C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5A7F2101-24B4-4FA8-985A-05DF50C00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BCE985-29D4-42FF-BB43-89F3278C1B80}" type="datetimeFigureOut">
              <a:rPr lang="en-US" smtClean="0"/>
              <a:t>2/3/2020</a:t>
            </a:fld>
            <a:endParaRPr lang="en-US"/>
          </a:p>
        </p:txBody>
      </p:sp>
      <p:sp>
        <p:nvSpPr>
          <p:cNvPr id="5" name="Espace réservé du pied de page 4">
            <a:extLst>
              <a:ext uri="{FF2B5EF4-FFF2-40B4-BE49-F238E27FC236}">
                <a16:creationId xmlns:a16="http://schemas.microsoft.com/office/drawing/2014/main" id="{FE3E4A95-911F-46F8-AA11-F109ABF710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BCA739E3-538F-4A41-B13E-72CB1B0B0F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8CF6E8-5F4A-437C-AC3B-4E3BBF6F349C}" type="slidenum">
              <a:rPr lang="en-US" smtClean="0"/>
              <a:t>‹N°›</a:t>
            </a:fld>
            <a:endParaRPr lang="en-US"/>
          </a:p>
        </p:txBody>
      </p:sp>
    </p:spTree>
    <p:extLst>
      <p:ext uri="{BB962C8B-B14F-4D97-AF65-F5344CB8AC3E}">
        <p14:creationId xmlns:p14="http://schemas.microsoft.com/office/powerpoint/2010/main" val="2898332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27.png"/><Relationship Id="rId2" Type="http://schemas.openxmlformats.org/officeDocument/2006/relationships/image" Target="../media/image5.JPG"/><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2.png"/><Relationship Id="rId5" Type="http://schemas.openxmlformats.org/officeDocument/2006/relationships/image" Target="../media/image25.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10.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27.png"/><Relationship Id="rId2" Type="http://schemas.openxmlformats.org/officeDocument/2006/relationships/image" Target="../media/image5.JPG"/><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2.png"/><Relationship Id="rId5" Type="http://schemas.openxmlformats.org/officeDocument/2006/relationships/image" Target="../media/image25.png"/><Relationship Id="rId15" Type="http://schemas.openxmlformats.org/officeDocument/2006/relationships/image" Target="../media/image31.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10.pn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png"/><Relationship Id="rId18" Type="http://schemas.openxmlformats.org/officeDocument/2006/relationships/image" Target="../media/image13.png"/><Relationship Id="rId3" Type="http://schemas.openxmlformats.org/officeDocument/2006/relationships/image" Target="../media/image7.png"/><Relationship Id="rId7" Type="http://schemas.microsoft.com/office/2007/relationships/hdphoto" Target="../media/hdphoto10.wdp"/><Relationship Id="rId12" Type="http://schemas.openxmlformats.org/officeDocument/2006/relationships/image" Target="../media/image2.png"/><Relationship Id="rId17" Type="http://schemas.openxmlformats.org/officeDocument/2006/relationships/image" Target="../media/image12.png"/><Relationship Id="rId2" Type="http://schemas.openxmlformats.org/officeDocument/2006/relationships/image" Target="../media/image5.JPG"/><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7.wdp"/><Relationship Id="rId5" Type="http://schemas.openxmlformats.org/officeDocument/2006/relationships/image" Target="../media/image32.png"/><Relationship Id="rId15" Type="http://schemas.openxmlformats.org/officeDocument/2006/relationships/image" Target="../media/image30.png"/><Relationship Id="rId10" Type="http://schemas.openxmlformats.org/officeDocument/2006/relationships/image" Target="../media/image10.png"/><Relationship Id="rId4" Type="http://schemas.microsoft.com/office/2007/relationships/hdphoto" Target="../media/hdphoto4.wdp"/><Relationship Id="rId9" Type="http://schemas.microsoft.com/office/2007/relationships/hdphoto" Target="../media/hdphoto6.wdp"/><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8.png"/><Relationship Id="rId18"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27.png"/><Relationship Id="rId17" Type="http://schemas.microsoft.com/office/2007/relationships/hdphoto" Target="../media/hdphoto8.wdp"/><Relationship Id="rId2" Type="http://schemas.openxmlformats.org/officeDocument/2006/relationships/image" Target="../media/image5.JPG"/><Relationship Id="rId16" Type="http://schemas.openxmlformats.org/officeDocument/2006/relationships/image" Target="../media/image34.png"/><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2.png"/><Relationship Id="rId5" Type="http://schemas.openxmlformats.org/officeDocument/2006/relationships/image" Target="../media/image25.png"/><Relationship Id="rId15" Type="http://schemas.openxmlformats.org/officeDocument/2006/relationships/image" Target="../media/image33.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10.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36.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7.png"/><Relationship Id="rId2" Type="http://schemas.openxmlformats.org/officeDocument/2006/relationships/image" Target="../media/image5.JP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36.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1.wdp"/><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7.png"/><Relationship Id="rId2" Type="http://schemas.openxmlformats.org/officeDocument/2006/relationships/image" Target="../media/image5.JP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36.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image" Target="../media/image37.png"/><Relationship Id="rId2" Type="http://schemas.openxmlformats.org/officeDocument/2006/relationships/image" Target="../media/image5.JP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36.png"/><Relationship Id="rId4" Type="http://schemas.microsoft.com/office/2007/relationships/hdphoto" Target="../media/hdphoto4.wdp"/><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7.wdp"/><Relationship Id="rId3" Type="http://schemas.openxmlformats.org/officeDocument/2006/relationships/image" Target="../media/image5.JPG"/><Relationship Id="rId7" Type="http://schemas.microsoft.com/office/2007/relationships/hdphoto" Target="../media/hdphoto4.wdp"/><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6.wdp"/><Relationship Id="rId5" Type="http://schemas.microsoft.com/office/2007/relationships/hdphoto" Target="../media/hdphoto3.wdp"/><Relationship Id="rId15" Type="http://schemas.openxmlformats.org/officeDocument/2006/relationships/image" Target="../media/image11.png"/><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5.wdp"/><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7.wdp"/><Relationship Id="rId3" Type="http://schemas.openxmlformats.org/officeDocument/2006/relationships/image" Target="../media/image40.png"/><Relationship Id="rId7" Type="http://schemas.openxmlformats.org/officeDocument/2006/relationships/image" Target="../media/image9.png"/><Relationship Id="rId12"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2.png"/><Relationship Id="rId5" Type="http://schemas.microsoft.com/office/2007/relationships/hdphoto" Target="../media/hdphoto4.wdp"/><Relationship Id="rId10" Type="http://schemas.microsoft.com/office/2007/relationships/hdphoto" Target="../media/hdphoto12.wdp"/><Relationship Id="rId4" Type="http://schemas.openxmlformats.org/officeDocument/2006/relationships/image" Target="../media/image7.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5.JP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9.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JP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4.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13.wdp"/><Relationship Id="rId7"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4.wdp"/><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6.png"/><Relationship Id="rId3" Type="http://schemas.openxmlformats.org/officeDocument/2006/relationships/image" Target="../media/image5.JP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8.wdp"/><Relationship Id="rId5" Type="http://schemas.microsoft.com/office/2007/relationships/hdphoto" Target="../media/hdphoto4.wdp"/><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 Id="rId14" Type="http://schemas.microsoft.com/office/2007/relationships/hdphoto" Target="../media/hdphoto9.wdp"/></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5.JP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jpg"/><Relationship Id="rId5" Type="http://schemas.microsoft.com/office/2007/relationships/hdphoto" Target="../media/hdphoto4.wdp"/><Relationship Id="rId10" Type="http://schemas.openxmlformats.org/officeDocument/2006/relationships/image" Target="../media/image21.jpeg"/><Relationship Id="rId4" Type="http://schemas.openxmlformats.org/officeDocument/2006/relationships/image" Target="../media/image7.png"/><Relationship Id="rId9" Type="http://schemas.openxmlformats.org/officeDocument/2006/relationships/image" Target="../media/image20.jpeg"/></Relationships>
</file>

<file path=ppt/slides/_rels/slide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JP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4.wdp"/><Relationship Id="rId4" Type="http://schemas.openxmlformats.org/officeDocument/2006/relationships/image" Target="../media/image7.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png"/><Relationship Id="rId3" Type="http://schemas.openxmlformats.org/officeDocument/2006/relationships/image" Target="../media/image5.JPG"/><Relationship Id="rId7" Type="http://schemas.microsoft.com/office/2007/relationships/hdphoto" Target="../media/hdphoto9.wdp"/><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4.jpeg"/><Relationship Id="rId5" Type="http://schemas.microsoft.com/office/2007/relationships/hdphoto" Target="../media/hdphoto4.wdp"/><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2.png"/><Relationship Id="rId3" Type="http://schemas.openxmlformats.org/officeDocument/2006/relationships/image" Target="../media/image5.JPG"/><Relationship Id="rId7" Type="http://schemas.microsoft.com/office/2007/relationships/hdphoto" Target="../media/hdphoto9.wdp"/><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4.jpeg"/><Relationship Id="rId5" Type="http://schemas.microsoft.com/office/2007/relationships/hdphoto" Target="../media/hdphoto4.wdp"/><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0.png"/><Relationship Id="rId3" Type="http://schemas.openxmlformats.org/officeDocument/2006/relationships/image" Target="../media/image5.JPG"/><Relationship Id="rId7" Type="http://schemas.microsoft.com/office/2007/relationships/hdphoto" Target="../media/hdphoto9.wdp"/><Relationship Id="rId12" Type="http://schemas.microsoft.com/office/2007/relationships/hdphoto" Target="../media/hdphoto6.wdp"/><Relationship Id="rId2" Type="http://schemas.openxmlformats.org/officeDocument/2006/relationships/notesSlide" Target="../notesSlides/notesSlide8.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9.png"/><Relationship Id="rId5" Type="http://schemas.microsoft.com/office/2007/relationships/hdphoto" Target="../media/hdphoto4.wdp"/><Relationship Id="rId15" Type="http://schemas.openxmlformats.org/officeDocument/2006/relationships/image" Target="../media/image2.png"/><Relationship Id="rId10" Type="http://schemas.microsoft.com/office/2007/relationships/hdphoto" Target="../media/hdphoto10.wdp"/><Relationship Id="rId4" Type="http://schemas.openxmlformats.org/officeDocument/2006/relationships/image" Target="../media/image7.png"/><Relationship Id="rId9" Type="http://schemas.openxmlformats.org/officeDocument/2006/relationships/image" Target="../media/image25.png"/><Relationship Id="rId1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84AD483-791C-4851-9D79-D5CDFD7831F1}"/>
              </a:ext>
            </a:extLst>
          </p:cNvPr>
          <p:cNvSpPr txBox="1"/>
          <p:nvPr/>
        </p:nvSpPr>
        <p:spPr>
          <a:xfrm>
            <a:off x="2207580" y="645147"/>
            <a:ext cx="7776839" cy="1015663"/>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latin typeface="Eras Medium ITC" panose="020B0602030504020804" pitchFamily="34" charset="0"/>
              </a:rPr>
              <a:t>Understanding the effect of light on </a:t>
            </a:r>
          </a:p>
          <a:p>
            <a:pPr algn="ctr"/>
            <a:r>
              <a:rPr lang="en-US" sz="3600" b="1" dirty="0">
                <a:effectLst>
                  <a:outerShdw blurRad="38100" dist="38100" dir="2700000" algn="tl">
                    <a:srgbClr val="000000">
                      <a:alpha val="43137"/>
                    </a:srgbClr>
                  </a:outerShdw>
                </a:effectLst>
                <a:latin typeface="Eras Medium ITC" panose="020B0602030504020804" pitchFamily="34" charset="0"/>
              </a:rPr>
              <a:t>soil microbial diversity and function</a:t>
            </a:r>
          </a:p>
        </p:txBody>
      </p:sp>
      <p:pic>
        <p:nvPicPr>
          <p:cNvPr id="15" name="Image 14">
            <a:extLst>
              <a:ext uri="{FF2B5EF4-FFF2-40B4-BE49-F238E27FC236}">
                <a16:creationId xmlns:a16="http://schemas.microsoft.com/office/drawing/2014/main" id="{B5F3AAC9-94E5-4F48-AAFA-17BF0E24F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340" y="1943411"/>
            <a:ext cx="6141720" cy="4094480"/>
          </a:xfrm>
          <a:prstGeom prst="rect">
            <a:avLst/>
          </a:prstGeom>
          <a:ln>
            <a:noFill/>
          </a:ln>
          <a:effectLst>
            <a:outerShdw blurRad="292100" dist="139700" dir="2700000" algn="tl" rotWithShape="0">
              <a:srgbClr val="333333">
                <a:alpha val="65000"/>
              </a:srgbClr>
            </a:outerShdw>
          </a:effectLst>
        </p:spPr>
      </p:pic>
      <p:grpSp>
        <p:nvGrpSpPr>
          <p:cNvPr id="3" name="Groupe 2">
            <a:extLst>
              <a:ext uri="{FF2B5EF4-FFF2-40B4-BE49-F238E27FC236}">
                <a16:creationId xmlns:a16="http://schemas.microsoft.com/office/drawing/2014/main" id="{DFD3F2F3-E3AA-4478-9FCA-66EE9F8C79C2}"/>
              </a:ext>
            </a:extLst>
          </p:cNvPr>
          <p:cNvGrpSpPr/>
          <p:nvPr/>
        </p:nvGrpSpPr>
        <p:grpSpPr>
          <a:xfrm>
            <a:off x="4294555" y="6037891"/>
            <a:ext cx="3602888" cy="695298"/>
            <a:chOff x="4294555" y="5994526"/>
            <a:chExt cx="3602888" cy="695298"/>
          </a:xfrm>
        </p:grpSpPr>
        <p:sp>
          <p:nvSpPr>
            <p:cNvPr id="5" name="ZoneTexte 4">
              <a:extLst>
                <a:ext uri="{FF2B5EF4-FFF2-40B4-BE49-F238E27FC236}">
                  <a16:creationId xmlns:a16="http://schemas.microsoft.com/office/drawing/2014/main" id="{A99EEE18-DAC0-44C9-98E5-B1D8923149A8}"/>
                </a:ext>
              </a:extLst>
            </p:cNvPr>
            <p:cNvSpPr txBox="1"/>
            <p:nvPr/>
          </p:nvSpPr>
          <p:spPr>
            <a:xfrm>
              <a:off x="4772025" y="6320492"/>
              <a:ext cx="2415226" cy="369332"/>
            </a:xfrm>
            <a:prstGeom prst="rect">
              <a:avLst/>
            </a:prstGeom>
            <a:noFill/>
          </p:spPr>
          <p:txBody>
            <a:bodyPr wrap="square" rtlCol="0">
              <a:spAutoFit/>
            </a:bodyPr>
            <a:lstStyle/>
            <a:p>
              <a:pPr algn="r"/>
              <a:r>
                <a:rPr lang="fr-FR"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Clément FOUCAULT</a:t>
              </a:r>
            </a:p>
          </p:txBody>
        </p:sp>
        <p:sp>
          <p:nvSpPr>
            <p:cNvPr id="6" name="ZoneTexte 5">
              <a:extLst>
                <a:ext uri="{FF2B5EF4-FFF2-40B4-BE49-F238E27FC236}">
                  <a16:creationId xmlns:a16="http://schemas.microsoft.com/office/drawing/2014/main" id="{9BEBC9E5-7658-4833-874D-F8B37F9D89FC}"/>
                </a:ext>
              </a:extLst>
            </p:cNvPr>
            <p:cNvSpPr txBox="1"/>
            <p:nvPr/>
          </p:nvSpPr>
          <p:spPr>
            <a:xfrm>
              <a:off x="4294555" y="5994526"/>
              <a:ext cx="3602888" cy="369332"/>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Referent : Lisa WINGATE</a:t>
              </a:r>
            </a:p>
          </p:txBody>
        </p:sp>
      </p:grpSp>
      <p:pic>
        <p:nvPicPr>
          <p:cNvPr id="2" name="Image 1">
            <a:extLst>
              <a:ext uri="{FF2B5EF4-FFF2-40B4-BE49-F238E27FC236}">
                <a16:creationId xmlns:a16="http://schemas.microsoft.com/office/drawing/2014/main" id="{77D0C6B8-DC48-425A-A705-0E22E71A40F7}"/>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0" y="5715000"/>
            <a:ext cx="1952625" cy="1143000"/>
          </a:xfrm>
          <a:prstGeom prst="rect">
            <a:avLst/>
          </a:prstGeom>
        </p:spPr>
      </p:pic>
      <p:pic>
        <p:nvPicPr>
          <p:cNvPr id="1026" name="Picture 2" descr="Related image">
            <a:extLst>
              <a:ext uri="{FF2B5EF4-FFF2-40B4-BE49-F238E27FC236}">
                <a16:creationId xmlns:a16="http://schemas.microsoft.com/office/drawing/2014/main" id="{567442A1-47B2-4C6B-9F88-1812E66DBF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19" y="5003035"/>
            <a:ext cx="1823786" cy="61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01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e 26">
            <a:extLst>
              <a:ext uri="{FF2B5EF4-FFF2-40B4-BE49-F238E27FC236}">
                <a16:creationId xmlns:a16="http://schemas.microsoft.com/office/drawing/2014/main" id="{722ED280-92C3-4AEF-8C32-4AA740B4B120}"/>
              </a:ext>
            </a:extLst>
          </p:cNvPr>
          <p:cNvGrpSpPr/>
          <p:nvPr/>
        </p:nvGrpSpPr>
        <p:grpSpPr>
          <a:xfrm>
            <a:off x="3981502" y="2063323"/>
            <a:ext cx="3888654" cy="3954937"/>
            <a:chOff x="4124377" y="1227131"/>
            <a:chExt cx="3888654" cy="3954937"/>
          </a:xfrm>
        </p:grpSpPr>
        <p:sp>
          <p:nvSpPr>
            <p:cNvPr id="28" name="Ellipse 27">
              <a:extLst>
                <a:ext uri="{FF2B5EF4-FFF2-40B4-BE49-F238E27FC236}">
                  <a16:creationId xmlns:a16="http://schemas.microsoft.com/office/drawing/2014/main" id="{E1855B12-66AF-46D1-967C-4662AB21DA39}"/>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a:extLst>
                <a:ext uri="{FF2B5EF4-FFF2-40B4-BE49-F238E27FC236}">
                  <a16:creationId xmlns:a16="http://schemas.microsoft.com/office/drawing/2014/main" id="{62681F2F-321C-4F4B-9092-29BD99386D22}"/>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D5E57AE1-87DF-4E66-A73F-BDAC237808AD}"/>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38">
              <a:extLst>
                <a:ext uri="{FF2B5EF4-FFF2-40B4-BE49-F238E27FC236}">
                  <a16:creationId xmlns:a16="http://schemas.microsoft.com/office/drawing/2014/main" id="{09C91D3F-29BC-405C-9E4D-1D1B9334C8E1}"/>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39">
              <a:extLst>
                <a:ext uri="{FF2B5EF4-FFF2-40B4-BE49-F238E27FC236}">
                  <a16:creationId xmlns:a16="http://schemas.microsoft.com/office/drawing/2014/main" id="{E4900EAB-0A67-4C17-8054-67E8C059B9BF}"/>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a:extLst>
                <a:ext uri="{FF2B5EF4-FFF2-40B4-BE49-F238E27FC236}">
                  <a16:creationId xmlns:a16="http://schemas.microsoft.com/office/drawing/2014/main" id="{FCBE3344-C42F-4BA2-BF46-D2693AE9F4DD}"/>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 41">
              <a:extLst>
                <a:ext uri="{FF2B5EF4-FFF2-40B4-BE49-F238E27FC236}">
                  <a16:creationId xmlns:a16="http://schemas.microsoft.com/office/drawing/2014/main" id="{2BB575AD-BFCE-47C9-83E7-93C6CAE4FA5A}"/>
                </a:ext>
              </a:extLst>
            </p:cNvPr>
            <p:cNvGrpSpPr/>
            <p:nvPr/>
          </p:nvGrpSpPr>
          <p:grpSpPr>
            <a:xfrm>
              <a:off x="4124377" y="1227131"/>
              <a:ext cx="3888654" cy="3954937"/>
              <a:chOff x="3890051" y="1931401"/>
              <a:chExt cx="3997925" cy="3869257"/>
            </a:xfrm>
          </p:grpSpPr>
          <p:grpSp>
            <p:nvGrpSpPr>
              <p:cNvPr id="43" name="Groupe 42">
                <a:extLst>
                  <a:ext uri="{FF2B5EF4-FFF2-40B4-BE49-F238E27FC236}">
                    <a16:creationId xmlns:a16="http://schemas.microsoft.com/office/drawing/2014/main" id="{238A6B6E-DCF6-4315-8ABF-760BC4732BD8}"/>
                  </a:ext>
                </a:extLst>
              </p:cNvPr>
              <p:cNvGrpSpPr/>
              <p:nvPr/>
            </p:nvGrpSpPr>
            <p:grpSpPr>
              <a:xfrm>
                <a:off x="3890051" y="1931401"/>
                <a:ext cx="3997925" cy="3869257"/>
                <a:chOff x="2702388" y="1527679"/>
                <a:chExt cx="5581514" cy="5723077"/>
              </a:xfrm>
            </p:grpSpPr>
            <p:pic>
              <p:nvPicPr>
                <p:cNvPr id="52" name="Image 51">
                  <a:extLst>
                    <a:ext uri="{FF2B5EF4-FFF2-40B4-BE49-F238E27FC236}">
                      <a16:creationId xmlns:a16="http://schemas.microsoft.com/office/drawing/2014/main" id="{17790E20-B095-4866-901C-758D4B691374}"/>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53" name="Image 52">
                  <a:extLst>
                    <a:ext uri="{FF2B5EF4-FFF2-40B4-BE49-F238E27FC236}">
                      <a16:creationId xmlns:a16="http://schemas.microsoft.com/office/drawing/2014/main" id="{5AD3CEFB-C31F-44C0-B1D2-18DD9AAAAEC5}"/>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54" name="Image 53">
                  <a:extLst>
                    <a:ext uri="{FF2B5EF4-FFF2-40B4-BE49-F238E27FC236}">
                      <a16:creationId xmlns:a16="http://schemas.microsoft.com/office/drawing/2014/main" id="{47A994A8-CE44-4ABA-9731-BF29864A158C}"/>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55" name="Image 54">
                  <a:extLst>
                    <a:ext uri="{FF2B5EF4-FFF2-40B4-BE49-F238E27FC236}">
                      <a16:creationId xmlns:a16="http://schemas.microsoft.com/office/drawing/2014/main" id="{33F2B4E9-4040-4B8B-AE35-F7214CEA291E}"/>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56" name="Image 55">
                  <a:extLst>
                    <a:ext uri="{FF2B5EF4-FFF2-40B4-BE49-F238E27FC236}">
                      <a16:creationId xmlns:a16="http://schemas.microsoft.com/office/drawing/2014/main" id="{3E9069AB-35FE-4BA8-AEDE-A9B9C965CE38}"/>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57" name="Image 56">
                  <a:extLst>
                    <a:ext uri="{FF2B5EF4-FFF2-40B4-BE49-F238E27FC236}">
                      <a16:creationId xmlns:a16="http://schemas.microsoft.com/office/drawing/2014/main" id="{A9A626F2-0F77-407C-BD2C-EC3BDDD9A23D}"/>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58" name="Image 57">
                  <a:extLst>
                    <a:ext uri="{FF2B5EF4-FFF2-40B4-BE49-F238E27FC236}">
                      <a16:creationId xmlns:a16="http://schemas.microsoft.com/office/drawing/2014/main" id="{B477A0EA-A7D5-4C2D-9554-423BDEA05875}"/>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44" name="Picture 10" descr="Image result for watercolor microbes png">
                <a:extLst>
                  <a:ext uri="{FF2B5EF4-FFF2-40B4-BE49-F238E27FC236}">
                    <a16:creationId xmlns:a16="http://schemas.microsoft.com/office/drawing/2014/main" id="{E7B3EEF1-3F9A-4E60-816D-9F01B5E740C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5" name="Picture 10" descr="Image result for watercolor microbes png">
                <a:extLst>
                  <a:ext uri="{FF2B5EF4-FFF2-40B4-BE49-F238E27FC236}">
                    <a16:creationId xmlns:a16="http://schemas.microsoft.com/office/drawing/2014/main" id="{93CFB5FF-A936-4B63-A84F-366C8464E12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6" name="Picture 12" descr="Image result for watercolor microbes png">
                <a:extLst>
                  <a:ext uri="{FF2B5EF4-FFF2-40B4-BE49-F238E27FC236}">
                    <a16:creationId xmlns:a16="http://schemas.microsoft.com/office/drawing/2014/main" id="{84DE0991-39AE-48E8-A2A1-9405072A7CE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7" name="Picture 12" descr="Image result for watercolor microbes png">
                <a:extLst>
                  <a:ext uri="{FF2B5EF4-FFF2-40B4-BE49-F238E27FC236}">
                    <a16:creationId xmlns:a16="http://schemas.microsoft.com/office/drawing/2014/main" id="{A422E804-616F-469D-90A1-4729C3FBE8D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8" name="Picture 12" descr="Image result for watercolor microbes png">
                <a:extLst>
                  <a:ext uri="{FF2B5EF4-FFF2-40B4-BE49-F238E27FC236}">
                    <a16:creationId xmlns:a16="http://schemas.microsoft.com/office/drawing/2014/main" id="{9DBB25E8-F403-40F8-90A4-8C173FB55EC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9" name="Image 48">
                <a:extLst>
                  <a:ext uri="{FF2B5EF4-FFF2-40B4-BE49-F238E27FC236}">
                    <a16:creationId xmlns:a16="http://schemas.microsoft.com/office/drawing/2014/main" id="{60B5C45F-28A4-4CB6-8C65-B11C9BD0ACC2}"/>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50" name="Image 49">
                <a:extLst>
                  <a:ext uri="{FF2B5EF4-FFF2-40B4-BE49-F238E27FC236}">
                    <a16:creationId xmlns:a16="http://schemas.microsoft.com/office/drawing/2014/main" id="{E73C5A68-1AC6-47E4-AD89-C71B525D30BE}"/>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51" name="Image 50">
                <a:extLst>
                  <a:ext uri="{FF2B5EF4-FFF2-40B4-BE49-F238E27FC236}">
                    <a16:creationId xmlns:a16="http://schemas.microsoft.com/office/drawing/2014/main" id="{643D4DF8-0527-4E27-B1F5-18850D807926}"/>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pic>
        <p:nvPicPr>
          <p:cNvPr id="59" name="Picture 290">
            <a:extLst>
              <a:ext uri="{FF2B5EF4-FFF2-40B4-BE49-F238E27FC236}">
                <a16:creationId xmlns:a16="http://schemas.microsoft.com/office/drawing/2014/main" id="{AC78E876-7D5D-4798-A03A-A317C9CD65AB}"/>
              </a:ext>
            </a:extLst>
          </p:cNvPr>
          <p:cNvPicPr>
            <a:picLocks/>
          </p:cNvPicPr>
          <p:nvPr/>
        </p:nvPicPr>
        <p:blipFill>
          <a:blip r:embed="rId12"/>
          <a:stretch>
            <a:fillRect/>
          </a:stretch>
        </p:blipFill>
        <p:spPr>
          <a:xfrm rot="8467786">
            <a:off x="4523801" y="1157648"/>
            <a:ext cx="1377179" cy="930357"/>
          </a:xfrm>
          <a:prstGeom prst="rect">
            <a:avLst/>
          </a:prstGeom>
          <a:effectLst/>
        </p:spPr>
      </p:pic>
      <p:sp>
        <p:nvSpPr>
          <p:cNvPr id="3" name="Rectangle 2">
            <a:extLst>
              <a:ext uri="{FF2B5EF4-FFF2-40B4-BE49-F238E27FC236}">
                <a16:creationId xmlns:a16="http://schemas.microsoft.com/office/drawing/2014/main" id="{60D210B8-BB7C-4BD4-B2F5-29FF7C940294}"/>
              </a:ext>
            </a:extLst>
          </p:cNvPr>
          <p:cNvSpPr/>
          <p:nvPr/>
        </p:nvSpPr>
        <p:spPr>
          <a:xfrm>
            <a:off x="5561858" y="481615"/>
            <a:ext cx="1867819"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rPr>
              <a:t>[COS] atm  </a:t>
            </a:r>
          </a:p>
        </p:txBody>
      </p:sp>
      <p:pic>
        <p:nvPicPr>
          <p:cNvPr id="60" name="Image 59">
            <a:extLst>
              <a:ext uri="{FF2B5EF4-FFF2-40B4-BE49-F238E27FC236}">
                <a16:creationId xmlns:a16="http://schemas.microsoft.com/office/drawing/2014/main" id="{600C1DDD-BEB5-480A-9212-C69A484297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15505" y="489316"/>
            <a:ext cx="571956" cy="571956"/>
          </a:xfrm>
          <a:prstGeom prst="rect">
            <a:avLst/>
          </a:prstGeom>
        </p:spPr>
      </p:pic>
      <p:pic>
        <p:nvPicPr>
          <p:cNvPr id="61" name="Image 60">
            <a:extLst>
              <a:ext uri="{FF2B5EF4-FFF2-40B4-BE49-F238E27FC236}">
                <a16:creationId xmlns:a16="http://schemas.microsoft.com/office/drawing/2014/main" id="{87FE6135-4491-4342-85B2-689475F0EC22}"/>
              </a:ext>
            </a:extLst>
          </p:cNvPr>
          <p:cNvPicPr>
            <a:picLocks noChangeAspect="1"/>
          </p:cNvPicPr>
          <p:nvPr/>
        </p:nvPicPr>
        <p:blipFill>
          <a:blip r:embed="rId14"/>
          <a:stretch>
            <a:fillRect/>
          </a:stretch>
        </p:blipFill>
        <p:spPr>
          <a:xfrm>
            <a:off x="8071701" y="305583"/>
            <a:ext cx="3879364" cy="3123417"/>
          </a:xfrm>
          <a:prstGeom prst="rect">
            <a:avLst/>
          </a:prstGeom>
        </p:spPr>
      </p:pic>
      <p:sp>
        <p:nvSpPr>
          <p:cNvPr id="62" name="ZoneTexte 61">
            <a:extLst>
              <a:ext uri="{FF2B5EF4-FFF2-40B4-BE49-F238E27FC236}">
                <a16:creationId xmlns:a16="http://schemas.microsoft.com/office/drawing/2014/main" id="{017CD19E-92EE-42CA-BF1E-41216E7FC708}"/>
              </a:ext>
            </a:extLst>
          </p:cNvPr>
          <p:cNvSpPr txBox="1"/>
          <p:nvPr/>
        </p:nvSpPr>
        <p:spPr>
          <a:xfrm>
            <a:off x="750925" y="647035"/>
            <a:ext cx="3048068"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a:t>
            </a:r>
            <a:r>
              <a:rPr lang="en-US" sz="2000" b="1" dirty="0">
                <a:effectLst>
                  <a:outerShdw blurRad="38100" dist="38100" dir="2700000" algn="tl">
                    <a:srgbClr val="000000">
                      <a:alpha val="43137"/>
                    </a:srgbClr>
                  </a:outerShdw>
                </a:effectLst>
                <a:latin typeface="Abadi Extra Light" panose="020B0204020104020204" pitchFamily="34" charset="0"/>
              </a:rPr>
              <a:t>Higher [COS] facilitate COS uptake by organisms</a:t>
            </a:r>
          </a:p>
        </p:txBody>
      </p:sp>
      <p:sp>
        <p:nvSpPr>
          <p:cNvPr id="63" name="ZoneTexte 62">
            <a:extLst>
              <a:ext uri="{FF2B5EF4-FFF2-40B4-BE49-F238E27FC236}">
                <a16:creationId xmlns:a16="http://schemas.microsoft.com/office/drawing/2014/main" id="{12DF26B4-060F-41D4-B33B-959F4A6C0699}"/>
              </a:ext>
            </a:extLst>
          </p:cNvPr>
          <p:cNvSpPr txBox="1"/>
          <p:nvPr/>
        </p:nvSpPr>
        <p:spPr>
          <a:xfrm>
            <a:off x="5050956" y="1071708"/>
            <a:ext cx="3087837" cy="341836"/>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Kesselmeier et.al, 1999</a:t>
            </a:r>
          </a:p>
        </p:txBody>
      </p:sp>
      <p:sp>
        <p:nvSpPr>
          <p:cNvPr id="64" name="ZoneTexte 63">
            <a:extLst>
              <a:ext uri="{FF2B5EF4-FFF2-40B4-BE49-F238E27FC236}">
                <a16:creationId xmlns:a16="http://schemas.microsoft.com/office/drawing/2014/main" id="{735570AF-11A2-49BC-814C-720454124D5C}"/>
              </a:ext>
            </a:extLst>
          </p:cNvPr>
          <p:cNvSpPr txBox="1"/>
          <p:nvPr/>
        </p:nvSpPr>
        <p:spPr>
          <a:xfrm>
            <a:off x="8071701" y="3469131"/>
            <a:ext cx="3961318" cy="584775"/>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Effect of COS atmospheric concentration on soil COS uptake</a:t>
            </a:r>
          </a:p>
        </p:txBody>
      </p:sp>
    </p:spTree>
    <p:extLst>
      <p:ext uri="{BB962C8B-B14F-4D97-AF65-F5344CB8AC3E}">
        <p14:creationId xmlns:p14="http://schemas.microsoft.com/office/powerpoint/2010/main" val="1262866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e 26">
            <a:extLst>
              <a:ext uri="{FF2B5EF4-FFF2-40B4-BE49-F238E27FC236}">
                <a16:creationId xmlns:a16="http://schemas.microsoft.com/office/drawing/2014/main" id="{722ED280-92C3-4AEF-8C32-4AA740B4B120}"/>
              </a:ext>
            </a:extLst>
          </p:cNvPr>
          <p:cNvGrpSpPr/>
          <p:nvPr/>
        </p:nvGrpSpPr>
        <p:grpSpPr>
          <a:xfrm>
            <a:off x="3981502" y="2063323"/>
            <a:ext cx="3888654" cy="3954937"/>
            <a:chOff x="4124377" y="1227131"/>
            <a:chExt cx="3888654" cy="3954937"/>
          </a:xfrm>
        </p:grpSpPr>
        <p:sp>
          <p:nvSpPr>
            <p:cNvPr id="28" name="Ellipse 27">
              <a:extLst>
                <a:ext uri="{FF2B5EF4-FFF2-40B4-BE49-F238E27FC236}">
                  <a16:creationId xmlns:a16="http://schemas.microsoft.com/office/drawing/2014/main" id="{E1855B12-66AF-46D1-967C-4662AB21DA39}"/>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a:extLst>
                <a:ext uri="{FF2B5EF4-FFF2-40B4-BE49-F238E27FC236}">
                  <a16:creationId xmlns:a16="http://schemas.microsoft.com/office/drawing/2014/main" id="{62681F2F-321C-4F4B-9092-29BD99386D22}"/>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D5E57AE1-87DF-4E66-A73F-BDAC237808AD}"/>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38">
              <a:extLst>
                <a:ext uri="{FF2B5EF4-FFF2-40B4-BE49-F238E27FC236}">
                  <a16:creationId xmlns:a16="http://schemas.microsoft.com/office/drawing/2014/main" id="{09C91D3F-29BC-405C-9E4D-1D1B9334C8E1}"/>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39">
              <a:extLst>
                <a:ext uri="{FF2B5EF4-FFF2-40B4-BE49-F238E27FC236}">
                  <a16:creationId xmlns:a16="http://schemas.microsoft.com/office/drawing/2014/main" id="{E4900EAB-0A67-4C17-8054-67E8C059B9BF}"/>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a:extLst>
                <a:ext uri="{FF2B5EF4-FFF2-40B4-BE49-F238E27FC236}">
                  <a16:creationId xmlns:a16="http://schemas.microsoft.com/office/drawing/2014/main" id="{FCBE3344-C42F-4BA2-BF46-D2693AE9F4DD}"/>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 41">
              <a:extLst>
                <a:ext uri="{FF2B5EF4-FFF2-40B4-BE49-F238E27FC236}">
                  <a16:creationId xmlns:a16="http://schemas.microsoft.com/office/drawing/2014/main" id="{2BB575AD-BFCE-47C9-83E7-93C6CAE4FA5A}"/>
                </a:ext>
              </a:extLst>
            </p:cNvPr>
            <p:cNvGrpSpPr/>
            <p:nvPr/>
          </p:nvGrpSpPr>
          <p:grpSpPr>
            <a:xfrm>
              <a:off x="4124377" y="1227131"/>
              <a:ext cx="3888654" cy="3954937"/>
              <a:chOff x="3890051" y="1931401"/>
              <a:chExt cx="3997925" cy="3869257"/>
            </a:xfrm>
          </p:grpSpPr>
          <p:grpSp>
            <p:nvGrpSpPr>
              <p:cNvPr id="43" name="Groupe 42">
                <a:extLst>
                  <a:ext uri="{FF2B5EF4-FFF2-40B4-BE49-F238E27FC236}">
                    <a16:creationId xmlns:a16="http://schemas.microsoft.com/office/drawing/2014/main" id="{238A6B6E-DCF6-4315-8ABF-760BC4732BD8}"/>
                  </a:ext>
                </a:extLst>
              </p:cNvPr>
              <p:cNvGrpSpPr/>
              <p:nvPr/>
            </p:nvGrpSpPr>
            <p:grpSpPr>
              <a:xfrm>
                <a:off x="3890051" y="1931401"/>
                <a:ext cx="3997925" cy="3869257"/>
                <a:chOff x="2702388" y="1527679"/>
                <a:chExt cx="5581514" cy="5723077"/>
              </a:xfrm>
            </p:grpSpPr>
            <p:pic>
              <p:nvPicPr>
                <p:cNvPr id="52" name="Image 51">
                  <a:extLst>
                    <a:ext uri="{FF2B5EF4-FFF2-40B4-BE49-F238E27FC236}">
                      <a16:creationId xmlns:a16="http://schemas.microsoft.com/office/drawing/2014/main" id="{17790E20-B095-4866-901C-758D4B691374}"/>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53" name="Image 52">
                  <a:extLst>
                    <a:ext uri="{FF2B5EF4-FFF2-40B4-BE49-F238E27FC236}">
                      <a16:creationId xmlns:a16="http://schemas.microsoft.com/office/drawing/2014/main" id="{5AD3CEFB-C31F-44C0-B1D2-18DD9AAAAEC5}"/>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54" name="Image 53">
                  <a:extLst>
                    <a:ext uri="{FF2B5EF4-FFF2-40B4-BE49-F238E27FC236}">
                      <a16:creationId xmlns:a16="http://schemas.microsoft.com/office/drawing/2014/main" id="{47A994A8-CE44-4ABA-9731-BF29864A158C}"/>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55" name="Image 54">
                  <a:extLst>
                    <a:ext uri="{FF2B5EF4-FFF2-40B4-BE49-F238E27FC236}">
                      <a16:creationId xmlns:a16="http://schemas.microsoft.com/office/drawing/2014/main" id="{33F2B4E9-4040-4B8B-AE35-F7214CEA291E}"/>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56" name="Image 55">
                  <a:extLst>
                    <a:ext uri="{FF2B5EF4-FFF2-40B4-BE49-F238E27FC236}">
                      <a16:creationId xmlns:a16="http://schemas.microsoft.com/office/drawing/2014/main" id="{3E9069AB-35FE-4BA8-AEDE-A9B9C965CE38}"/>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57" name="Image 56">
                  <a:extLst>
                    <a:ext uri="{FF2B5EF4-FFF2-40B4-BE49-F238E27FC236}">
                      <a16:creationId xmlns:a16="http://schemas.microsoft.com/office/drawing/2014/main" id="{A9A626F2-0F77-407C-BD2C-EC3BDDD9A23D}"/>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58" name="Image 57">
                  <a:extLst>
                    <a:ext uri="{FF2B5EF4-FFF2-40B4-BE49-F238E27FC236}">
                      <a16:creationId xmlns:a16="http://schemas.microsoft.com/office/drawing/2014/main" id="{B477A0EA-A7D5-4C2D-9554-423BDEA05875}"/>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44" name="Picture 10" descr="Image result for watercolor microbes png">
                <a:extLst>
                  <a:ext uri="{FF2B5EF4-FFF2-40B4-BE49-F238E27FC236}">
                    <a16:creationId xmlns:a16="http://schemas.microsoft.com/office/drawing/2014/main" id="{E7B3EEF1-3F9A-4E60-816D-9F01B5E740C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5" name="Picture 10" descr="Image result for watercolor microbes png">
                <a:extLst>
                  <a:ext uri="{FF2B5EF4-FFF2-40B4-BE49-F238E27FC236}">
                    <a16:creationId xmlns:a16="http://schemas.microsoft.com/office/drawing/2014/main" id="{93CFB5FF-A936-4B63-A84F-366C8464E12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6" name="Picture 12" descr="Image result for watercolor microbes png">
                <a:extLst>
                  <a:ext uri="{FF2B5EF4-FFF2-40B4-BE49-F238E27FC236}">
                    <a16:creationId xmlns:a16="http://schemas.microsoft.com/office/drawing/2014/main" id="{84DE0991-39AE-48E8-A2A1-9405072A7CE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7" name="Picture 12" descr="Image result for watercolor microbes png">
                <a:extLst>
                  <a:ext uri="{FF2B5EF4-FFF2-40B4-BE49-F238E27FC236}">
                    <a16:creationId xmlns:a16="http://schemas.microsoft.com/office/drawing/2014/main" id="{A422E804-616F-469D-90A1-4729C3FBE8D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8" name="Picture 12" descr="Image result for watercolor microbes png">
                <a:extLst>
                  <a:ext uri="{FF2B5EF4-FFF2-40B4-BE49-F238E27FC236}">
                    <a16:creationId xmlns:a16="http://schemas.microsoft.com/office/drawing/2014/main" id="{9DBB25E8-F403-40F8-90A4-8C173FB55EC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9" name="Image 48">
                <a:extLst>
                  <a:ext uri="{FF2B5EF4-FFF2-40B4-BE49-F238E27FC236}">
                    <a16:creationId xmlns:a16="http://schemas.microsoft.com/office/drawing/2014/main" id="{60B5C45F-28A4-4CB6-8C65-B11C9BD0ACC2}"/>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50" name="Image 49">
                <a:extLst>
                  <a:ext uri="{FF2B5EF4-FFF2-40B4-BE49-F238E27FC236}">
                    <a16:creationId xmlns:a16="http://schemas.microsoft.com/office/drawing/2014/main" id="{E73C5A68-1AC6-47E4-AD89-C71B525D30BE}"/>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51" name="Image 50">
                <a:extLst>
                  <a:ext uri="{FF2B5EF4-FFF2-40B4-BE49-F238E27FC236}">
                    <a16:creationId xmlns:a16="http://schemas.microsoft.com/office/drawing/2014/main" id="{643D4DF8-0527-4E27-B1F5-18850D807926}"/>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pic>
        <p:nvPicPr>
          <p:cNvPr id="59" name="Picture 290">
            <a:extLst>
              <a:ext uri="{FF2B5EF4-FFF2-40B4-BE49-F238E27FC236}">
                <a16:creationId xmlns:a16="http://schemas.microsoft.com/office/drawing/2014/main" id="{AC78E876-7D5D-4798-A03A-A317C9CD65AB}"/>
              </a:ext>
            </a:extLst>
          </p:cNvPr>
          <p:cNvPicPr>
            <a:picLocks/>
          </p:cNvPicPr>
          <p:nvPr/>
        </p:nvPicPr>
        <p:blipFill>
          <a:blip r:embed="rId12"/>
          <a:stretch>
            <a:fillRect/>
          </a:stretch>
        </p:blipFill>
        <p:spPr>
          <a:xfrm rot="8467786">
            <a:off x="4523801" y="1157648"/>
            <a:ext cx="1377179" cy="930357"/>
          </a:xfrm>
          <a:prstGeom prst="rect">
            <a:avLst/>
          </a:prstGeom>
          <a:effectLst/>
        </p:spPr>
      </p:pic>
      <p:sp>
        <p:nvSpPr>
          <p:cNvPr id="3" name="Rectangle 2">
            <a:extLst>
              <a:ext uri="{FF2B5EF4-FFF2-40B4-BE49-F238E27FC236}">
                <a16:creationId xmlns:a16="http://schemas.microsoft.com/office/drawing/2014/main" id="{60D210B8-BB7C-4BD4-B2F5-29FF7C940294}"/>
              </a:ext>
            </a:extLst>
          </p:cNvPr>
          <p:cNvSpPr/>
          <p:nvPr/>
        </p:nvSpPr>
        <p:spPr>
          <a:xfrm>
            <a:off x="5561858" y="481615"/>
            <a:ext cx="1867819"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rPr>
              <a:t>[COS] atm  </a:t>
            </a:r>
          </a:p>
        </p:txBody>
      </p:sp>
      <p:pic>
        <p:nvPicPr>
          <p:cNvPr id="60" name="Image 59">
            <a:extLst>
              <a:ext uri="{FF2B5EF4-FFF2-40B4-BE49-F238E27FC236}">
                <a16:creationId xmlns:a16="http://schemas.microsoft.com/office/drawing/2014/main" id="{600C1DDD-BEB5-480A-9212-C69A484297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15505" y="489316"/>
            <a:ext cx="571956" cy="571956"/>
          </a:xfrm>
          <a:prstGeom prst="rect">
            <a:avLst/>
          </a:prstGeom>
        </p:spPr>
      </p:pic>
      <p:sp>
        <p:nvSpPr>
          <p:cNvPr id="63" name="ZoneTexte 62">
            <a:extLst>
              <a:ext uri="{FF2B5EF4-FFF2-40B4-BE49-F238E27FC236}">
                <a16:creationId xmlns:a16="http://schemas.microsoft.com/office/drawing/2014/main" id="{12DF26B4-060F-41D4-B33B-959F4A6C0699}"/>
              </a:ext>
            </a:extLst>
          </p:cNvPr>
          <p:cNvSpPr txBox="1"/>
          <p:nvPr/>
        </p:nvSpPr>
        <p:spPr>
          <a:xfrm>
            <a:off x="5050956" y="1071708"/>
            <a:ext cx="3087837" cy="341836"/>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Kesselmeier et.al, 1999</a:t>
            </a:r>
          </a:p>
        </p:txBody>
      </p:sp>
      <p:pic>
        <p:nvPicPr>
          <p:cNvPr id="34" name="Picture 290">
            <a:extLst>
              <a:ext uri="{FF2B5EF4-FFF2-40B4-BE49-F238E27FC236}">
                <a16:creationId xmlns:a16="http://schemas.microsoft.com/office/drawing/2014/main" id="{7DA00261-EB80-4E46-85EB-AA682011FB35}"/>
              </a:ext>
            </a:extLst>
          </p:cNvPr>
          <p:cNvPicPr>
            <a:picLocks/>
          </p:cNvPicPr>
          <p:nvPr/>
        </p:nvPicPr>
        <p:blipFill>
          <a:blip r:embed="rId12"/>
          <a:stretch>
            <a:fillRect/>
          </a:stretch>
        </p:blipFill>
        <p:spPr>
          <a:xfrm rot="12004762">
            <a:off x="6995401" y="1918976"/>
            <a:ext cx="1377179" cy="930357"/>
          </a:xfrm>
          <a:prstGeom prst="rect">
            <a:avLst/>
          </a:prstGeom>
          <a:effectLst/>
        </p:spPr>
      </p:pic>
      <p:sp>
        <p:nvSpPr>
          <p:cNvPr id="35" name="Rectangle 34">
            <a:extLst>
              <a:ext uri="{FF2B5EF4-FFF2-40B4-BE49-F238E27FC236}">
                <a16:creationId xmlns:a16="http://schemas.microsoft.com/office/drawing/2014/main" id="{2C4F00A4-368A-4FF2-B651-977C7A7AFF64}"/>
              </a:ext>
            </a:extLst>
          </p:cNvPr>
          <p:cNvSpPr/>
          <p:nvPr/>
        </p:nvSpPr>
        <p:spPr>
          <a:xfrm>
            <a:off x="8590138" y="1893911"/>
            <a:ext cx="1893788"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rPr>
              <a:t>Temperature</a:t>
            </a:r>
          </a:p>
        </p:txBody>
      </p:sp>
      <p:pic>
        <p:nvPicPr>
          <p:cNvPr id="36" name="Picture 2" descr="Thermometer premium icon">
            <a:extLst>
              <a:ext uri="{FF2B5EF4-FFF2-40B4-BE49-F238E27FC236}">
                <a16:creationId xmlns:a16="http://schemas.microsoft.com/office/drawing/2014/main" id="{9D287441-12C4-4323-B37E-E1833B944CB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83926" y="1956913"/>
            <a:ext cx="397216" cy="397216"/>
          </a:xfrm>
          <a:prstGeom prst="rect">
            <a:avLst/>
          </a:prstGeom>
          <a:noFill/>
          <a:extLst>
            <a:ext uri="{909E8E84-426E-40DD-AFC4-6F175D3DCCD1}">
              <a14:hiddenFill xmlns:a14="http://schemas.microsoft.com/office/drawing/2010/main">
                <a:solidFill>
                  <a:srgbClr val="FFFFFF"/>
                </a:solidFill>
              </a14:hiddenFill>
            </a:ext>
          </a:extLst>
        </p:spPr>
      </p:pic>
      <p:pic>
        <p:nvPicPr>
          <p:cNvPr id="37" name="Image 36">
            <a:extLst>
              <a:ext uri="{FF2B5EF4-FFF2-40B4-BE49-F238E27FC236}">
                <a16:creationId xmlns:a16="http://schemas.microsoft.com/office/drawing/2014/main" id="{61B0ACEF-D52A-4EB3-82DB-F1807164F260}"/>
              </a:ext>
            </a:extLst>
          </p:cNvPr>
          <p:cNvPicPr>
            <a:picLocks noChangeAspect="1"/>
          </p:cNvPicPr>
          <p:nvPr/>
        </p:nvPicPr>
        <p:blipFill>
          <a:blip r:embed="rId15"/>
          <a:stretch>
            <a:fillRect/>
          </a:stretch>
        </p:blipFill>
        <p:spPr>
          <a:xfrm>
            <a:off x="8134866" y="3135390"/>
            <a:ext cx="3747995" cy="2665460"/>
          </a:xfrm>
          <a:prstGeom prst="rect">
            <a:avLst/>
          </a:prstGeom>
        </p:spPr>
      </p:pic>
      <p:sp>
        <p:nvSpPr>
          <p:cNvPr id="65" name="ZoneTexte 64">
            <a:extLst>
              <a:ext uri="{FF2B5EF4-FFF2-40B4-BE49-F238E27FC236}">
                <a16:creationId xmlns:a16="http://schemas.microsoft.com/office/drawing/2014/main" id="{322F8696-8AAE-48B9-B88B-6983B5BCB6AA}"/>
              </a:ext>
            </a:extLst>
          </p:cNvPr>
          <p:cNvSpPr txBox="1"/>
          <p:nvPr/>
        </p:nvSpPr>
        <p:spPr>
          <a:xfrm>
            <a:off x="8263851" y="2397899"/>
            <a:ext cx="2848252" cy="2768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Kesselmeier et.al, 1999</a:t>
            </a:r>
          </a:p>
        </p:txBody>
      </p:sp>
      <p:sp>
        <p:nvSpPr>
          <p:cNvPr id="66" name="ZoneTexte 65">
            <a:extLst>
              <a:ext uri="{FF2B5EF4-FFF2-40B4-BE49-F238E27FC236}">
                <a16:creationId xmlns:a16="http://schemas.microsoft.com/office/drawing/2014/main" id="{5DCBB1A1-C647-45BB-BEDB-14AFDD8C19AA}"/>
              </a:ext>
            </a:extLst>
          </p:cNvPr>
          <p:cNvSpPr txBox="1"/>
          <p:nvPr/>
        </p:nvSpPr>
        <p:spPr>
          <a:xfrm>
            <a:off x="8181883" y="5820006"/>
            <a:ext cx="3653959"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T°C function of soil COS uptake</a:t>
            </a:r>
          </a:p>
        </p:txBody>
      </p:sp>
      <p:sp>
        <p:nvSpPr>
          <p:cNvPr id="67" name="ZoneTexte 66">
            <a:extLst>
              <a:ext uri="{FF2B5EF4-FFF2-40B4-BE49-F238E27FC236}">
                <a16:creationId xmlns:a16="http://schemas.microsoft.com/office/drawing/2014/main" id="{58F00F43-B036-463D-B034-BFC36882AA3F}"/>
              </a:ext>
            </a:extLst>
          </p:cNvPr>
          <p:cNvSpPr txBox="1"/>
          <p:nvPr/>
        </p:nvSpPr>
        <p:spPr>
          <a:xfrm>
            <a:off x="9687977" y="6178231"/>
            <a:ext cx="2848252" cy="2768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Sun et.al, 2015</a:t>
            </a:r>
          </a:p>
        </p:txBody>
      </p:sp>
      <p:sp>
        <p:nvSpPr>
          <p:cNvPr id="68" name="ZoneTexte 67">
            <a:extLst>
              <a:ext uri="{FF2B5EF4-FFF2-40B4-BE49-F238E27FC236}">
                <a16:creationId xmlns:a16="http://schemas.microsoft.com/office/drawing/2014/main" id="{EEDD2C5F-EDB8-47DC-8250-5284ACBA131F}"/>
              </a:ext>
            </a:extLst>
          </p:cNvPr>
          <p:cNvSpPr txBox="1"/>
          <p:nvPr/>
        </p:nvSpPr>
        <p:spPr>
          <a:xfrm>
            <a:off x="747527" y="646987"/>
            <a:ext cx="3048068" cy="1015663"/>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a:t>
            </a:r>
            <a:r>
              <a:rPr lang="en-US" sz="2000" b="1" dirty="0">
                <a:effectLst>
                  <a:outerShdw blurRad="38100" dist="38100" dir="2700000" algn="tl">
                    <a:srgbClr val="000000">
                      <a:alpha val="43137"/>
                    </a:srgbClr>
                  </a:outerShdw>
                </a:effectLst>
                <a:latin typeface="Abadi Extra Light" panose="020B0204020104020204" pitchFamily="34" charset="0"/>
              </a:rPr>
              <a:t>Temperature affects CA efficiency and thus the uptake of COS</a:t>
            </a:r>
          </a:p>
        </p:txBody>
      </p:sp>
    </p:spTree>
    <p:extLst>
      <p:ext uri="{BB962C8B-B14F-4D97-AF65-F5344CB8AC3E}">
        <p14:creationId xmlns:p14="http://schemas.microsoft.com/office/powerpoint/2010/main" val="3858238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68" name="ZoneTexte 67">
            <a:extLst>
              <a:ext uri="{FF2B5EF4-FFF2-40B4-BE49-F238E27FC236}">
                <a16:creationId xmlns:a16="http://schemas.microsoft.com/office/drawing/2014/main" id="{EEDD2C5F-EDB8-47DC-8250-5284ACBA131F}"/>
              </a:ext>
            </a:extLst>
          </p:cNvPr>
          <p:cNvSpPr txBox="1"/>
          <p:nvPr/>
        </p:nvSpPr>
        <p:spPr>
          <a:xfrm>
            <a:off x="747527" y="646987"/>
            <a:ext cx="3048068"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Water is an essential part of the chemical reaction </a:t>
            </a:r>
            <a:endParaRPr lang="en-US" sz="2000" b="1" dirty="0">
              <a:effectLst>
                <a:outerShdw blurRad="38100" dist="38100" dir="2700000" algn="tl">
                  <a:srgbClr val="000000">
                    <a:alpha val="43137"/>
                  </a:srgbClr>
                </a:outerShdw>
              </a:effectLst>
              <a:latin typeface="Abadi Extra Light" panose="020B0204020104020204" pitchFamily="34" charset="0"/>
            </a:endParaRPr>
          </a:p>
        </p:txBody>
      </p:sp>
      <p:grpSp>
        <p:nvGrpSpPr>
          <p:cNvPr id="61" name="Groupe 60">
            <a:extLst>
              <a:ext uri="{FF2B5EF4-FFF2-40B4-BE49-F238E27FC236}">
                <a16:creationId xmlns:a16="http://schemas.microsoft.com/office/drawing/2014/main" id="{249A208C-BC03-4926-9BE3-271E8B23773B}"/>
              </a:ext>
            </a:extLst>
          </p:cNvPr>
          <p:cNvGrpSpPr/>
          <p:nvPr/>
        </p:nvGrpSpPr>
        <p:grpSpPr>
          <a:xfrm>
            <a:off x="113586" y="3318721"/>
            <a:ext cx="11417450" cy="3343402"/>
            <a:chOff x="-379842" y="2157125"/>
            <a:chExt cx="12890007" cy="3969178"/>
          </a:xfrm>
        </p:grpSpPr>
        <p:pic>
          <p:nvPicPr>
            <p:cNvPr id="62" name="Image 61">
              <a:extLst>
                <a:ext uri="{FF2B5EF4-FFF2-40B4-BE49-F238E27FC236}">
                  <a16:creationId xmlns:a16="http://schemas.microsoft.com/office/drawing/2014/main" id="{894E1941-2B33-4F90-93BB-DE538D9E032A}"/>
                </a:ext>
              </a:extLst>
            </p:cNvPr>
            <p:cNvPicPr>
              <a:picLocks noChangeAspect="1"/>
            </p:cNvPicPr>
            <p:nvPr/>
          </p:nvPicPr>
          <p:blipFill>
            <a:blip r:embed="rId5"/>
            <a:stretch>
              <a:fillRect/>
            </a:stretch>
          </p:blipFill>
          <p:spPr>
            <a:xfrm>
              <a:off x="-336103" y="2157125"/>
              <a:ext cx="4886325" cy="3533775"/>
            </a:xfrm>
            <a:prstGeom prst="rect">
              <a:avLst/>
            </a:prstGeom>
          </p:spPr>
        </p:pic>
        <p:sp>
          <p:nvSpPr>
            <p:cNvPr id="64" name="ZoneTexte 63">
              <a:extLst>
                <a:ext uri="{FF2B5EF4-FFF2-40B4-BE49-F238E27FC236}">
                  <a16:creationId xmlns:a16="http://schemas.microsoft.com/office/drawing/2014/main" id="{7E1114CF-B8DE-44E3-ADF1-8001F0144594}"/>
                </a:ext>
              </a:extLst>
            </p:cNvPr>
            <p:cNvSpPr txBox="1"/>
            <p:nvPr/>
          </p:nvSpPr>
          <p:spPr>
            <a:xfrm>
              <a:off x="-379842" y="5724383"/>
              <a:ext cx="4963954" cy="401920"/>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Effect of soil moisture on soil COS uptake</a:t>
              </a:r>
            </a:p>
          </p:txBody>
        </p:sp>
        <p:sp>
          <p:nvSpPr>
            <p:cNvPr id="69" name="ZoneTexte 68">
              <a:extLst>
                <a:ext uri="{FF2B5EF4-FFF2-40B4-BE49-F238E27FC236}">
                  <a16:creationId xmlns:a16="http://schemas.microsoft.com/office/drawing/2014/main" id="{B97D4117-4BCB-4839-B8BD-32158AD51228}"/>
                </a:ext>
              </a:extLst>
            </p:cNvPr>
            <p:cNvSpPr txBox="1"/>
            <p:nvPr/>
          </p:nvSpPr>
          <p:spPr>
            <a:xfrm>
              <a:off x="9918614" y="3717811"/>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Kesselmeier et.al, 1999</a:t>
              </a:r>
            </a:p>
          </p:txBody>
        </p:sp>
      </p:grpSp>
      <p:grpSp>
        <p:nvGrpSpPr>
          <p:cNvPr id="2" name="Groupe 1">
            <a:extLst>
              <a:ext uri="{FF2B5EF4-FFF2-40B4-BE49-F238E27FC236}">
                <a16:creationId xmlns:a16="http://schemas.microsoft.com/office/drawing/2014/main" id="{7D97B4AB-CA5D-4935-B8BF-CF5313BD0C7B}"/>
              </a:ext>
            </a:extLst>
          </p:cNvPr>
          <p:cNvGrpSpPr/>
          <p:nvPr/>
        </p:nvGrpSpPr>
        <p:grpSpPr>
          <a:xfrm>
            <a:off x="4543121" y="262152"/>
            <a:ext cx="7130601" cy="5536645"/>
            <a:chOff x="3981502" y="481615"/>
            <a:chExt cx="7130601" cy="5536645"/>
          </a:xfrm>
        </p:grpSpPr>
        <p:grpSp>
          <p:nvGrpSpPr>
            <p:cNvPr id="27" name="Groupe 26">
              <a:extLst>
                <a:ext uri="{FF2B5EF4-FFF2-40B4-BE49-F238E27FC236}">
                  <a16:creationId xmlns:a16="http://schemas.microsoft.com/office/drawing/2014/main" id="{722ED280-92C3-4AEF-8C32-4AA740B4B120}"/>
                </a:ext>
              </a:extLst>
            </p:cNvPr>
            <p:cNvGrpSpPr/>
            <p:nvPr/>
          </p:nvGrpSpPr>
          <p:grpSpPr>
            <a:xfrm>
              <a:off x="3981502" y="2063323"/>
              <a:ext cx="3888654" cy="3954937"/>
              <a:chOff x="4124377" y="1227131"/>
              <a:chExt cx="3888654" cy="3954937"/>
            </a:xfrm>
          </p:grpSpPr>
          <p:sp>
            <p:nvSpPr>
              <p:cNvPr id="28" name="Ellipse 27">
                <a:extLst>
                  <a:ext uri="{FF2B5EF4-FFF2-40B4-BE49-F238E27FC236}">
                    <a16:creationId xmlns:a16="http://schemas.microsoft.com/office/drawing/2014/main" id="{E1855B12-66AF-46D1-967C-4662AB21DA39}"/>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a:extLst>
                  <a:ext uri="{FF2B5EF4-FFF2-40B4-BE49-F238E27FC236}">
                    <a16:creationId xmlns:a16="http://schemas.microsoft.com/office/drawing/2014/main" id="{62681F2F-321C-4F4B-9092-29BD99386D22}"/>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D5E57AE1-87DF-4E66-A73F-BDAC237808AD}"/>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38">
                <a:extLst>
                  <a:ext uri="{FF2B5EF4-FFF2-40B4-BE49-F238E27FC236}">
                    <a16:creationId xmlns:a16="http://schemas.microsoft.com/office/drawing/2014/main" id="{09C91D3F-29BC-405C-9E4D-1D1B9334C8E1}"/>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39">
                <a:extLst>
                  <a:ext uri="{FF2B5EF4-FFF2-40B4-BE49-F238E27FC236}">
                    <a16:creationId xmlns:a16="http://schemas.microsoft.com/office/drawing/2014/main" id="{E4900EAB-0A67-4C17-8054-67E8C059B9BF}"/>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a:extLst>
                  <a:ext uri="{FF2B5EF4-FFF2-40B4-BE49-F238E27FC236}">
                    <a16:creationId xmlns:a16="http://schemas.microsoft.com/office/drawing/2014/main" id="{FCBE3344-C42F-4BA2-BF46-D2693AE9F4DD}"/>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 41">
                <a:extLst>
                  <a:ext uri="{FF2B5EF4-FFF2-40B4-BE49-F238E27FC236}">
                    <a16:creationId xmlns:a16="http://schemas.microsoft.com/office/drawing/2014/main" id="{2BB575AD-BFCE-47C9-83E7-93C6CAE4FA5A}"/>
                  </a:ext>
                </a:extLst>
              </p:cNvPr>
              <p:cNvGrpSpPr/>
              <p:nvPr/>
            </p:nvGrpSpPr>
            <p:grpSpPr>
              <a:xfrm>
                <a:off x="4124377" y="1227131"/>
                <a:ext cx="3888654" cy="3954937"/>
                <a:chOff x="3890051" y="1931401"/>
                <a:chExt cx="3997925" cy="3869257"/>
              </a:xfrm>
            </p:grpSpPr>
            <p:grpSp>
              <p:nvGrpSpPr>
                <p:cNvPr id="43" name="Groupe 42">
                  <a:extLst>
                    <a:ext uri="{FF2B5EF4-FFF2-40B4-BE49-F238E27FC236}">
                      <a16:creationId xmlns:a16="http://schemas.microsoft.com/office/drawing/2014/main" id="{238A6B6E-DCF6-4315-8ABF-760BC4732BD8}"/>
                    </a:ext>
                  </a:extLst>
                </p:cNvPr>
                <p:cNvGrpSpPr/>
                <p:nvPr/>
              </p:nvGrpSpPr>
              <p:grpSpPr>
                <a:xfrm>
                  <a:off x="3890051" y="1931401"/>
                  <a:ext cx="3997925" cy="3869257"/>
                  <a:chOff x="2702388" y="1527679"/>
                  <a:chExt cx="5581514" cy="5723077"/>
                </a:xfrm>
              </p:grpSpPr>
              <p:pic>
                <p:nvPicPr>
                  <p:cNvPr id="52" name="Image 51">
                    <a:extLst>
                      <a:ext uri="{FF2B5EF4-FFF2-40B4-BE49-F238E27FC236}">
                        <a16:creationId xmlns:a16="http://schemas.microsoft.com/office/drawing/2014/main" id="{17790E20-B095-4866-901C-758D4B691374}"/>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53" name="Image 52">
                    <a:extLst>
                      <a:ext uri="{FF2B5EF4-FFF2-40B4-BE49-F238E27FC236}">
                        <a16:creationId xmlns:a16="http://schemas.microsoft.com/office/drawing/2014/main" id="{5AD3CEFB-C31F-44C0-B1D2-18DD9AAAAEC5}"/>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54" name="Image 53">
                    <a:extLst>
                      <a:ext uri="{FF2B5EF4-FFF2-40B4-BE49-F238E27FC236}">
                        <a16:creationId xmlns:a16="http://schemas.microsoft.com/office/drawing/2014/main" id="{47A994A8-CE44-4ABA-9731-BF29864A158C}"/>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55" name="Image 54">
                    <a:extLst>
                      <a:ext uri="{FF2B5EF4-FFF2-40B4-BE49-F238E27FC236}">
                        <a16:creationId xmlns:a16="http://schemas.microsoft.com/office/drawing/2014/main" id="{33F2B4E9-4040-4B8B-AE35-F7214CEA291E}"/>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56" name="Image 55">
                    <a:extLst>
                      <a:ext uri="{FF2B5EF4-FFF2-40B4-BE49-F238E27FC236}">
                        <a16:creationId xmlns:a16="http://schemas.microsoft.com/office/drawing/2014/main" id="{3E9069AB-35FE-4BA8-AEDE-A9B9C965CE38}"/>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57" name="Image 56">
                    <a:extLst>
                      <a:ext uri="{FF2B5EF4-FFF2-40B4-BE49-F238E27FC236}">
                        <a16:creationId xmlns:a16="http://schemas.microsoft.com/office/drawing/2014/main" id="{A9A626F2-0F77-407C-BD2C-EC3BDDD9A23D}"/>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58" name="Image 57">
                    <a:extLst>
                      <a:ext uri="{FF2B5EF4-FFF2-40B4-BE49-F238E27FC236}">
                        <a16:creationId xmlns:a16="http://schemas.microsoft.com/office/drawing/2014/main" id="{B477A0EA-A7D5-4C2D-9554-423BDEA05875}"/>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44" name="Picture 10" descr="Image result for watercolor microbes png">
                  <a:extLst>
                    <a:ext uri="{FF2B5EF4-FFF2-40B4-BE49-F238E27FC236}">
                      <a16:creationId xmlns:a16="http://schemas.microsoft.com/office/drawing/2014/main" id="{E7B3EEF1-3F9A-4E60-816D-9F01B5E740C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5" name="Picture 10" descr="Image result for watercolor microbes png">
                  <a:extLst>
                    <a:ext uri="{FF2B5EF4-FFF2-40B4-BE49-F238E27FC236}">
                      <a16:creationId xmlns:a16="http://schemas.microsoft.com/office/drawing/2014/main" id="{93CFB5FF-A936-4B63-A84F-366C8464E12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6" name="Picture 12" descr="Image result for watercolor microbes png">
                  <a:extLst>
                    <a:ext uri="{FF2B5EF4-FFF2-40B4-BE49-F238E27FC236}">
                      <a16:creationId xmlns:a16="http://schemas.microsoft.com/office/drawing/2014/main" id="{84DE0991-39AE-48E8-A2A1-9405072A7CE7}"/>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7" name="Picture 12" descr="Image result for watercolor microbes png">
                  <a:extLst>
                    <a:ext uri="{FF2B5EF4-FFF2-40B4-BE49-F238E27FC236}">
                      <a16:creationId xmlns:a16="http://schemas.microsoft.com/office/drawing/2014/main" id="{A422E804-616F-469D-90A1-4729C3FBE8D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8" name="Picture 12" descr="Image result for watercolor microbes png">
                  <a:extLst>
                    <a:ext uri="{FF2B5EF4-FFF2-40B4-BE49-F238E27FC236}">
                      <a16:creationId xmlns:a16="http://schemas.microsoft.com/office/drawing/2014/main" id="{9DBB25E8-F403-40F8-90A4-8C173FB55EC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9" name="Image 48">
                  <a:extLst>
                    <a:ext uri="{FF2B5EF4-FFF2-40B4-BE49-F238E27FC236}">
                      <a16:creationId xmlns:a16="http://schemas.microsoft.com/office/drawing/2014/main" id="{60B5C45F-28A4-4CB6-8C65-B11C9BD0ACC2}"/>
                    </a:ext>
                  </a:extLst>
                </p:cNvPr>
                <p:cNvPicPr>
                  <a:picLocks noChangeAspect="1"/>
                </p:cNvPicPr>
                <p:nvPr/>
              </p:nvPicPr>
              <p:blipFill rotWithShape="1">
                <a:blip r:embed="rId12">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50" name="Image 49">
                  <a:extLst>
                    <a:ext uri="{FF2B5EF4-FFF2-40B4-BE49-F238E27FC236}">
                      <a16:creationId xmlns:a16="http://schemas.microsoft.com/office/drawing/2014/main" id="{E73C5A68-1AC6-47E4-AD89-C71B525D30BE}"/>
                    </a:ext>
                  </a:extLst>
                </p:cNvPr>
                <p:cNvPicPr>
                  <a:picLocks noChangeAspect="1"/>
                </p:cNvPicPr>
                <p:nvPr/>
              </p:nvPicPr>
              <p:blipFill rotWithShape="1">
                <a:blip r:embed="rId12">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51" name="Image 50">
                  <a:extLst>
                    <a:ext uri="{FF2B5EF4-FFF2-40B4-BE49-F238E27FC236}">
                      <a16:creationId xmlns:a16="http://schemas.microsoft.com/office/drawing/2014/main" id="{643D4DF8-0527-4E27-B1F5-18850D807926}"/>
                    </a:ext>
                  </a:extLst>
                </p:cNvPr>
                <p:cNvPicPr>
                  <a:picLocks noChangeAspect="1"/>
                </p:cNvPicPr>
                <p:nvPr/>
              </p:nvPicPr>
              <p:blipFill rotWithShape="1">
                <a:blip r:embed="rId12">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pic>
          <p:nvPicPr>
            <p:cNvPr id="59" name="Picture 290">
              <a:extLst>
                <a:ext uri="{FF2B5EF4-FFF2-40B4-BE49-F238E27FC236}">
                  <a16:creationId xmlns:a16="http://schemas.microsoft.com/office/drawing/2014/main" id="{AC78E876-7D5D-4798-A03A-A317C9CD65AB}"/>
                </a:ext>
              </a:extLst>
            </p:cNvPr>
            <p:cNvPicPr>
              <a:picLocks/>
            </p:cNvPicPr>
            <p:nvPr/>
          </p:nvPicPr>
          <p:blipFill>
            <a:blip r:embed="rId13"/>
            <a:stretch>
              <a:fillRect/>
            </a:stretch>
          </p:blipFill>
          <p:spPr>
            <a:xfrm rot="8467786">
              <a:off x="4523801" y="1157648"/>
              <a:ext cx="1377179" cy="930357"/>
            </a:xfrm>
            <a:prstGeom prst="rect">
              <a:avLst/>
            </a:prstGeom>
            <a:effectLst/>
          </p:spPr>
        </p:pic>
        <p:sp>
          <p:nvSpPr>
            <p:cNvPr id="3" name="Rectangle 2">
              <a:extLst>
                <a:ext uri="{FF2B5EF4-FFF2-40B4-BE49-F238E27FC236}">
                  <a16:creationId xmlns:a16="http://schemas.microsoft.com/office/drawing/2014/main" id="{60D210B8-BB7C-4BD4-B2F5-29FF7C940294}"/>
                </a:ext>
              </a:extLst>
            </p:cNvPr>
            <p:cNvSpPr/>
            <p:nvPr/>
          </p:nvSpPr>
          <p:spPr>
            <a:xfrm>
              <a:off x="5561858" y="481615"/>
              <a:ext cx="1867819"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rPr>
                <a:t>[COS] atm  </a:t>
              </a:r>
            </a:p>
          </p:txBody>
        </p:sp>
        <p:pic>
          <p:nvPicPr>
            <p:cNvPr id="60" name="Image 59">
              <a:extLst>
                <a:ext uri="{FF2B5EF4-FFF2-40B4-BE49-F238E27FC236}">
                  <a16:creationId xmlns:a16="http://schemas.microsoft.com/office/drawing/2014/main" id="{600C1DDD-BEB5-480A-9212-C69A484297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5505" y="489316"/>
              <a:ext cx="571956" cy="571956"/>
            </a:xfrm>
            <a:prstGeom prst="rect">
              <a:avLst/>
            </a:prstGeom>
          </p:spPr>
        </p:pic>
        <p:sp>
          <p:nvSpPr>
            <p:cNvPr id="63" name="ZoneTexte 62">
              <a:extLst>
                <a:ext uri="{FF2B5EF4-FFF2-40B4-BE49-F238E27FC236}">
                  <a16:creationId xmlns:a16="http://schemas.microsoft.com/office/drawing/2014/main" id="{12DF26B4-060F-41D4-B33B-959F4A6C0699}"/>
                </a:ext>
              </a:extLst>
            </p:cNvPr>
            <p:cNvSpPr txBox="1"/>
            <p:nvPr/>
          </p:nvSpPr>
          <p:spPr>
            <a:xfrm>
              <a:off x="5050956" y="1071708"/>
              <a:ext cx="3087837" cy="341836"/>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Kesselmeier et.al, 1999</a:t>
              </a:r>
            </a:p>
          </p:txBody>
        </p:sp>
        <p:pic>
          <p:nvPicPr>
            <p:cNvPr id="34" name="Picture 290">
              <a:extLst>
                <a:ext uri="{FF2B5EF4-FFF2-40B4-BE49-F238E27FC236}">
                  <a16:creationId xmlns:a16="http://schemas.microsoft.com/office/drawing/2014/main" id="{7DA00261-EB80-4E46-85EB-AA682011FB35}"/>
                </a:ext>
              </a:extLst>
            </p:cNvPr>
            <p:cNvPicPr>
              <a:picLocks/>
            </p:cNvPicPr>
            <p:nvPr/>
          </p:nvPicPr>
          <p:blipFill>
            <a:blip r:embed="rId13"/>
            <a:stretch>
              <a:fillRect/>
            </a:stretch>
          </p:blipFill>
          <p:spPr>
            <a:xfrm rot="12004762">
              <a:off x="6995401" y="1918976"/>
              <a:ext cx="1377179" cy="930357"/>
            </a:xfrm>
            <a:prstGeom prst="rect">
              <a:avLst/>
            </a:prstGeom>
            <a:effectLst/>
          </p:spPr>
        </p:pic>
        <p:sp>
          <p:nvSpPr>
            <p:cNvPr id="35" name="Rectangle 34">
              <a:extLst>
                <a:ext uri="{FF2B5EF4-FFF2-40B4-BE49-F238E27FC236}">
                  <a16:creationId xmlns:a16="http://schemas.microsoft.com/office/drawing/2014/main" id="{2C4F00A4-368A-4FF2-B651-977C7A7AFF64}"/>
                </a:ext>
              </a:extLst>
            </p:cNvPr>
            <p:cNvSpPr/>
            <p:nvPr/>
          </p:nvSpPr>
          <p:spPr>
            <a:xfrm>
              <a:off x="8590138" y="1893911"/>
              <a:ext cx="1893788"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rPr>
                <a:t>Temperature</a:t>
              </a:r>
            </a:p>
          </p:txBody>
        </p:sp>
        <p:pic>
          <p:nvPicPr>
            <p:cNvPr id="36" name="Picture 2" descr="Thermometer premium icon">
              <a:extLst>
                <a:ext uri="{FF2B5EF4-FFF2-40B4-BE49-F238E27FC236}">
                  <a16:creationId xmlns:a16="http://schemas.microsoft.com/office/drawing/2014/main" id="{9D287441-12C4-4323-B37E-E1833B944C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83926" y="1956913"/>
              <a:ext cx="397216" cy="397216"/>
            </a:xfrm>
            <a:prstGeom prst="rect">
              <a:avLst/>
            </a:prstGeom>
            <a:noFill/>
            <a:extLst>
              <a:ext uri="{909E8E84-426E-40DD-AFC4-6F175D3DCCD1}">
                <a14:hiddenFill xmlns:a14="http://schemas.microsoft.com/office/drawing/2010/main">
                  <a:solidFill>
                    <a:srgbClr val="FFFFFF"/>
                  </a:solidFill>
                </a14:hiddenFill>
              </a:ext>
            </a:extLst>
          </p:spPr>
        </p:pic>
        <p:sp>
          <p:nvSpPr>
            <p:cNvPr id="65" name="ZoneTexte 64">
              <a:extLst>
                <a:ext uri="{FF2B5EF4-FFF2-40B4-BE49-F238E27FC236}">
                  <a16:creationId xmlns:a16="http://schemas.microsoft.com/office/drawing/2014/main" id="{322F8696-8AAE-48B9-B88B-6983B5BCB6AA}"/>
                </a:ext>
              </a:extLst>
            </p:cNvPr>
            <p:cNvSpPr txBox="1"/>
            <p:nvPr/>
          </p:nvSpPr>
          <p:spPr>
            <a:xfrm>
              <a:off x="8263851" y="2397899"/>
              <a:ext cx="2848252" cy="2768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Kesselmeier et.al, 1999</a:t>
              </a:r>
            </a:p>
          </p:txBody>
        </p:sp>
        <p:pic>
          <p:nvPicPr>
            <p:cNvPr id="70" name="Picture 290">
              <a:extLst>
                <a:ext uri="{FF2B5EF4-FFF2-40B4-BE49-F238E27FC236}">
                  <a16:creationId xmlns:a16="http://schemas.microsoft.com/office/drawing/2014/main" id="{8F62F04E-58BA-45C9-B14C-F9EFE1E57DB2}"/>
                </a:ext>
              </a:extLst>
            </p:cNvPr>
            <p:cNvPicPr>
              <a:picLocks/>
            </p:cNvPicPr>
            <p:nvPr/>
          </p:nvPicPr>
          <p:blipFill>
            <a:blip r:embed="rId13"/>
            <a:stretch>
              <a:fillRect/>
            </a:stretch>
          </p:blipFill>
          <p:spPr>
            <a:xfrm rot="13562841">
              <a:off x="7332229" y="3682359"/>
              <a:ext cx="1377179" cy="930357"/>
            </a:xfrm>
            <a:prstGeom prst="rect">
              <a:avLst/>
            </a:prstGeom>
            <a:effectLst/>
          </p:spPr>
        </p:pic>
        <p:sp>
          <p:nvSpPr>
            <p:cNvPr id="71" name="Rectangle 70">
              <a:extLst>
                <a:ext uri="{FF2B5EF4-FFF2-40B4-BE49-F238E27FC236}">
                  <a16:creationId xmlns:a16="http://schemas.microsoft.com/office/drawing/2014/main" id="{7F84AA3F-3FA4-485E-904C-D8F5492329F9}"/>
                </a:ext>
              </a:extLst>
            </p:cNvPr>
            <p:cNvSpPr/>
            <p:nvPr/>
          </p:nvSpPr>
          <p:spPr>
            <a:xfrm>
              <a:off x="8673926" y="4394657"/>
              <a:ext cx="1960858"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rPr>
                <a:t>Soil moisture</a:t>
              </a:r>
            </a:p>
          </p:txBody>
        </p:sp>
        <p:pic>
          <p:nvPicPr>
            <p:cNvPr id="72" name="Image 71" descr="Une image contenant roue&#10;&#10;Description générée automatiquement">
              <a:extLst>
                <a:ext uri="{FF2B5EF4-FFF2-40B4-BE49-F238E27FC236}">
                  <a16:creationId xmlns:a16="http://schemas.microsoft.com/office/drawing/2014/main" id="{463103B1-5545-4B17-AE45-597120F6745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82534" y="4494085"/>
              <a:ext cx="397216" cy="397216"/>
            </a:xfrm>
            <a:prstGeom prst="rect">
              <a:avLst/>
            </a:prstGeom>
          </p:spPr>
        </p:pic>
      </p:grpSp>
      <p:sp>
        <p:nvSpPr>
          <p:cNvPr id="73" name="ZoneTexte 72">
            <a:extLst>
              <a:ext uri="{FF2B5EF4-FFF2-40B4-BE49-F238E27FC236}">
                <a16:creationId xmlns:a16="http://schemas.microsoft.com/office/drawing/2014/main" id="{2EEB8F35-8EE9-4036-93AD-4DF4531F1CF9}"/>
              </a:ext>
            </a:extLst>
          </p:cNvPr>
          <p:cNvSpPr txBox="1"/>
          <p:nvPr/>
        </p:nvSpPr>
        <p:spPr>
          <a:xfrm>
            <a:off x="4598971" y="5954237"/>
            <a:ext cx="3776953"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If the soil moisture is too high, then COS diffusion in soil is impaired </a:t>
            </a:r>
            <a:endParaRPr lang="en-US" sz="2000" b="1" dirty="0">
              <a:effectLst>
                <a:outerShdw blurRad="38100" dist="38100" dir="2700000" algn="tl">
                  <a:srgbClr val="000000">
                    <a:alpha val="43137"/>
                  </a:srgbClr>
                </a:outerShdw>
              </a:effectLst>
              <a:latin typeface="Abadi Extra Light" panose="020B0204020104020204" pitchFamily="34" charset="0"/>
            </a:endParaRPr>
          </a:p>
        </p:txBody>
      </p:sp>
      <p:grpSp>
        <p:nvGrpSpPr>
          <p:cNvPr id="74" name="Groupe 73">
            <a:extLst>
              <a:ext uri="{FF2B5EF4-FFF2-40B4-BE49-F238E27FC236}">
                <a16:creationId xmlns:a16="http://schemas.microsoft.com/office/drawing/2014/main" id="{17D4D49F-CD9C-4DF8-9276-D79673428B1C}"/>
              </a:ext>
            </a:extLst>
          </p:cNvPr>
          <p:cNvGrpSpPr/>
          <p:nvPr/>
        </p:nvGrpSpPr>
        <p:grpSpPr>
          <a:xfrm>
            <a:off x="-150386" y="1219027"/>
            <a:ext cx="4435786" cy="1803527"/>
            <a:chOff x="-859667" y="4673977"/>
            <a:chExt cx="4435786" cy="1803527"/>
          </a:xfrm>
        </p:grpSpPr>
        <p:pic>
          <p:nvPicPr>
            <p:cNvPr id="75" name="Image 74">
              <a:extLst>
                <a:ext uri="{FF2B5EF4-FFF2-40B4-BE49-F238E27FC236}">
                  <a16:creationId xmlns:a16="http://schemas.microsoft.com/office/drawing/2014/main" id="{9F183829-4D7B-4461-A01A-937E6B46CD4D}"/>
                </a:ext>
              </a:extLst>
            </p:cNvPr>
            <p:cNvPicPr>
              <a:picLocks noChangeAspect="1"/>
            </p:cNvPicPr>
            <p:nvPr/>
          </p:nvPicPr>
          <p:blipFill rotWithShape="1">
            <a:blip r:embed="rId12">
              <a:extLst>
                <a:ext uri="{28A0092B-C50C-407E-A947-70E740481C1C}">
                  <a14:useLocalDpi xmlns:a14="http://schemas.microsoft.com/office/drawing/2010/main" val="0"/>
                </a:ext>
              </a:extLst>
            </a:blip>
            <a:srcRect l="54911" t="35484" b="8766"/>
            <a:stretch/>
          </p:blipFill>
          <p:spPr>
            <a:xfrm>
              <a:off x="371506" y="4711980"/>
              <a:ext cx="2141852" cy="1765524"/>
            </a:xfrm>
            <a:prstGeom prst="rect">
              <a:avLst/>
            </a:prstGeom>
            <a:ln>
              <a:noFill/>
            </a:ln>
            <a:effectLst>
              <a:outerShdw blurRad="292100" dist="139700" dir="2700000" algn="tl" rotWithShape="0">
                <a:srgbClr val="333333">
                  <a:alpha val="65000"/>
                </a:srgbClr>
              </a:outerShdw>
            </a:effectLst>
          </p:spPr>
        </p:pic>
        <p:grpSp>
          <p:nvGrpSpPr>
            <p:cNvPr id="76" name="Groupe 75">
              <a:extLst>
                <a:ext uri="{FF2B5EF4-FFF2-40B4-BE49-F238E27FC236}">
                  <a16:creationId xmlns:a16="http://schemas.microsoft.com/office/drawing/2014/main" id="{3526D8AD-C072-476F-9FDA-BD98D3D23902}"/>
                </a:ext>
              </a:extLst>
            </p:cNvPr>
            <p:cNvGrpSpPr/>
            <p:nvPr/>
          </p:nvGrpSpPr>
          <p:grpSpPr>
            <a:xfrm>
              <a:off x="-859667" y="4673977"/>
              <a:ext cx="4435786" cy="1696882"/>
              <a:chOff x="900358" y="4428077"/>
              <a:chExt cx="4435786" cy="1696882"/>
            </a:xfrm>
          </p:grpSpPr>
          <p:grpSp>
            <p:nvGrpSpPr>
              <p:cNvPr id="77" name="Groupe 76">
                <a:extLst>
                  <a:ext uri="{FF2B5EF4-FFF2-40B4-BE49-F238E27FC236}">
                    <a16:creationId xmlns:a16="http://schemas.microsoft.com/office/drawing/2014/main" id="{1CCE8392-488C-44A5-BF3F-D99E38E64539}"/>
                  </a:ext>
                </a:extLst>
              </p:cNvPr>
              <p:cNvGrpSpPr/>
              <p:nvPr/>
            </p:nvGrpSpPr>
            <p:grpSpPr>
              <a:xfrm>
                <a:off x="900358" y="4428077"/>
                <a:ext cx="4435786" cy="1696882"/>
                <a:chOff x="212756" y="-631184"/>
                <a:chExt cx="8982697" cy="2879599"/>
              </a:xfrm>
            </p:grpSpPr>
            <p:sp>
              <p:nvSpPr>
                <p:cNvPr id="80" name="ZoneTexte 79">
                  <a:extLst>
                    <a:ext uri="{FF2B5EF4-FFF2-40B4-BE49-F238E27FC236}">
                      <a16:creationId xmlns:a16="http://schemas.microsoft.com/office/drawing/2014/main" id="{695C0F13-26DB-4594-B545-9CB6761E5905}"/>
                    </a:ext>
                  </a:extLst>
                </p:cNvPr>
                <p:cNvSpPr txBox="1"/>
                <p:nvPr/>
              </p:nvSpPr>
              <p:spPr>
                <a:xfrm>
                  <a:off x="257173" y="334655"/>
                  <a:ext cx="4759298" cy="567863"/>
                </a:xfrm>
                <a:prstGeom prst="rect">
                  <a:avLst/>
                </a:prstGeom>
                <a:noFill/>
              </p:spPr>
              <p:txBody>
                <a:bodyPr wrap="square" rtlCol="0">
                  <a:spAutoFit/>
                </a:bodyPr>
                <a:lstStyle/>
                <a:p>
                  <a:pPr algn="ctr"/>
                  <a:r>
                    <a:rPr lang="en-US" sz="2000" dirty="0">
                      <a:solidFill>
                        <a:schemeClr val="accent4"/>
                      </a:solidFill>
                      <a:effectLst>
                        <a:outerShdw blurRad="38100" dist="38100" dir="2700000" algn="tl">
                          <a:srgbClr val="000000">
                            <a:alpha val="43137"/>
                          </a:srgbClr>
                        </a:outerShdw>
                      </a:effectLst>
                      <a:latin typeface="Eras Medium ITC" panose="020B0602030504020804" pitchFamily="34" charset="0"/>
                    </a:rPr>
                    <a:t>COS</a:t>
                  </a:r>
                </a:p>
              </p:txBody>
            </p:sp>
            <p:pic>
              <p:nvPicPr>
                <p:cNvPr id="81" name="Image 80">
                  <a:extLst>
                    <a:ext uri="{FF2B5EF4-FFF2-40B4-BE49-F238E27FC236}">
                      <a16:creationId xmlns:a16="http://schemas.microsoft.com/office/drawing/2014/main" id="{BEBA091B-250D-47EE-BCB7-2D9AC034AE7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72958" y="1066063"/>
                  <a:ext cx="327729" cy="326579"/>
                </a:xfrm>
                <a:prstGeom prst="rect">
                  <a:avLst/>
                </a:prstGeom>
              </p:spPr>
            </p:pic>
            <p:sp>
              <p:nvSpPr>
                <p:cNvPr id="82" name="ZoneTexte 81">
                  <a:extLst>
                    <a:ext uri="{FF2B5EF4-FFF2-40B4-BE49-F238E27FC236}">
                      <a16:creationId xmlns:a16="http://schemas.microsoft.com/office/drawing/2014/main" id="{680B184D-A7DE-415B-9A1F-DAAEA49C3296}"/>
                    </a:ext>
                  </a:extLst>
                </p:cNvPr>
                <p:cNvSpPr txBox="1"/>
                <p:nvPr/>
              </p:nvSpPr>
              <p:spPr>
                <a:xfrm>
                  <a:off x="212756" y="1428840"/>
                  <a:ext cx="4759298" cy="567863"/>
                </a:xfrm>
                <a:prstGeom prst="rect">
                  <a:avLst/>
                </a:prstGeom>
                <a:noFill/>
              </p:spPr>
              <p:txBody>
                <a:bodyPr wrap="square" rtlCol="0">
                  <a:spAutoFit/>
                </a:bodyPr>
                <a:lstStyle/>
                <a:p>
                  <a:pPr algn="ctr"/>
                  <a:r>
                    <a:rPr lang="en-US" sz="2000" dirty="0">
                      <a:solidFill>
                        <a:schemeClr val="accent1"/>
                      </a:solidFill>
                      <a:effectLst>
                        <a:outerShdw blurRad="38100" dist="38100" dir="2700000" algn="tl">
                          <a:srgbClr val="000000">
                            <a:alpha val="43137"/>
                          </a:srgbClr>
                        </a:outerShdw>
                      </a:effectLst>
                      <a:latin typeface="Eras Medium ITC" panose="020B0602030504020804" pitchFamily="34" charset="0"/>
                    </a:rPr>
                    <a:t>H</a:t>
                  </a:r>
                  <a:r>
                    <a:rPr lang="en-US" sz="2000" baseline="-25000" dirty="0">
                      <a:solidFill>
                        <a:schemeClr val="accent1"/>
                      </a:solidFill>
                      <a:effectLst>
                        <a:outerShdw blurRad="38100" dist="38100" dir="2700000" algn="tl">
                          <a:srgbClr val="000000">
                            <a:alpha val="43137"/>
                          </a:srgbClr>
                        </a:outerShdw>
                      </a:effectLst>
                      <a:latin typeface="Eras Medium ITC" panose="020B0602030504020804" pitchFamily="34" charset="0"/>
                    </a:rPr>
                    <a:t>2</a:t>
                  </a:r>
                  <a:r>
                    <a:rPr lang="en-US" sz="2000" dirty="0">
                      <a:solidFill>
                        <a:schemeClr val="accent1"/>
                      </a:solidFill>
                      <a:effectLst>
                        <a:outerShdw blurRad="38100" dist="38100" dir="2700000" algn="tl">
                          <a:srgbClr val="000000">
                            <a:alpha val="43137"/>
                          </a:srgbClr>
                        </a:outerShdw>
                      </a:effectLst>
                      <a:latin typeface="Eras Medium ITC" panose="020B0602030504020804" pitchFamily="34" charset="0"/>
                    </a:rPr>
                    <a:t>O</a:t>
                  </a:r>
                </a:p>
              </p:txBody>
            </p:sp>
            <p:pic>
              <p:nvPicPr>
                <p:cNvPr id="83" name="Image 82">
                  <a:extLst>
                    <a:ext uri="{FF2B5EF4-FFF2-40B4-BE49-F238E27FC236}">
                      <a16:creationId xmlns:a16="http://schemas.microsoft.com/office/drawing/2014/main" id="{83119EE9-3E40-4040-9672-9FFF1CCAB5A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22504" y="-631184"/>
                  <a:ext cx="2879602" cy="2879599"/>
                </a:xfrm>
                <a:prstGeom prst="rect">
                  <a:avLst/>
                </a:prstGeom>
              </p:spPr>
            </p:pic>
            <p:sp>
              <p:nvSpPr>
                <p:cNvPr id="84" name="ZoneTexte 83">
                  <a:extLst>
                    <a:ext uri="{FF2B5EF4-FFF2-40B4-BE49-F238E27FC236}">
                      <a16:creationId xmlns:a16="http://schemas.microsoft.com/office/drawing/2014/main" id="{8F290402-416C-490B-9587-329ADFA8DE94}"/>
                    </a:ext>
                  </a:extLst>
                </p:cNvPr>
                <p:cNvSpPr txBox="1"/>
                <p:nvPr/>
              </p:nvSpPr>
              <p:spPr>
                <a:xfrm>
                  <a:off x="7711746" y="931347"/>
                  <a:ext cx="1483707" cy="678985"/>
                </a:xfrm>
                <a:prstGeom prst="rect">
                  <a:avLst/>
                </a:prstGeom>
                <a:noFill/>
              </p:spPr>
              <p:txBody>
                <a:bodyPr wrap="square" rtlCol="0">
                  <a:spAutoFit/>
                </a:bodyPr>
                <a:lstStyle/>
                <a:p>
                  <a:pPr algn="ctr"/>
                  <a:r>
                    <a:rPr lang="en-US" sz="2000" dirty="0">
                      <a:solidFill>
                        <a:schemeClr val="accent2"/>
                      </a:solidFill>
                      <a:effectLst>
                        <a:outerShdw blurRad="38100" dist="38100" dir="2700000" algn="tl">
                          <a:srgbClr val="000000">
                            <a:alpha val="43137"/>
                          </a:srgbClr>
                        </a:outerShdw>
                      </a:effectLst>
                      <a:latin typeface="Eras Medium ITC" panose="020B0602030504020804" pitchFamily="34" charset="0"/>
                    </a:rPr>
                    <a:t>H</a:t>
                  </a:r>
                  <a:r>
                    <a:rPr lang="en-US" sz="2000" baseline="-25000" dirty="0">
                      <a:solidFill>
                        <a:schemeClr val="accent2"/>
                      </a:solidFill>
                      <a:effectLst>
                        <a:outerShdw blurRad="38100" dist="38100" dir="2700000" algn="tl">
                          <a:srgbClr val="000000">
                            <a:alpha val="43137"/>
                          </a:srgbClr>
                        </a:outerShdw>
                      </a:effectLst>
                      <a:latin typeface="Eras Medium ITC" panose="020B0602030504020804" pitchFamily="34" charset="0"/>
                    </a:rPr>
                    <a:t>2</a:t>
                  </a:r>
                  <a:r>
                    <a:rPr lang="en-US" sz="2000" dirty="0">
                      <a:solidFill>
                        <a:schemeClr val="accent2"/>
                      </a:solidFill>
                      <a:effectLst>
                        <a:outerShdw blurRad="38100" dist="38100" dir="2700000" algn="tl">
                          <a:srgbClr val="000000">
                            <a:alpha val="43137"/>
                          </a:srgbClr>
                        </a:outerShdw>
                      </a:effectLst>
                      <a:latin typeface="Eras Medium ITC" panose="020B0602030504020804" pitchFamily="34" charset="0"/>
                    </a:rPr>
                    <a:t>S</a:t>
                  </a:r>
                </a:p>
              </p:txBody>
            </p:sp>
          </p:grpSp>
          <p:sp>
            <p:nvSpPr>
              <p:cNvPr id="78" name="ZoneTexte 77">
                <a:extLst>
                  <a:ext uri="{FF2B5EF4-FFF2-40B4-BE49-F238E27FC236}">
                    <a16:creationId xmlns:a16="http://schemas.microsoft.com/office/drawing/2014/main" id="{116AE24C-7F25-4904-A2CA-4FA6274A16E2}"/>
                  </a:ext>
                </a:extLst>
              </p:cNvPr>
              <p:cNvSpPr txBox="1"/>
              <p:nvPr/>
            </p:nvSpPr>
            <p:spPr>
              <a:xfrm>
                <a:off x="3791650" y="5325195"/>
                <a:ext cx="718350" cy="400110"/>
              </a:xfrm>
              <a:prstGeom prst="rect">
                <a:avLst/>
              </a:prstGeom>
              <a:noFill/>
            </p:spPr>
            <p:txBody>
              <a:bodyPr wrap="square" rtlCol="0">
                <a:spAutoFit/>
              </a:bodyPr>
              <a:lstStyle/>
              <a:p>
                <a:pPr algn="ctr"/>
                <a:r>
                  <a:rPr lang="en-US" sz="2000" dirty="0">
                    <a:solidFill>
                      <a:srgbClr val="C00000"/>
                    </a:solidFill>
                    <a:effectLst>
                      <a:outerShdw blurRad="38100" dist="38100" dir="2700000" algn="tl">
                        <a:srgbClr val="000000">
                          <a:alpha val="43137"/>
                        </a:srgbClr>
                      </a:outerShdw>
                    </a:effectLst>
                    <a:latin typeface="Eras Medium ITC" panose="020B0602030504020804" pitchFamily="34" charset="0"/>
                  </a:rPr>
                  <a:t>CO</a:t>
                </a:r>
                <a:r>
                  <a:rPr lang="en-US" sz="2000" baseline="-25000" dirty="0">
                    <a:solidFill>
                      <a:srgbClr val="C00000"/>
                    </a:solidFill>
                    <a:effectLst>
                      <a:outerShdw blurRad="38100" dist="38100" dir="2700000" algn="tl">
                        <a:srgbClr val="000000">
                          <a:alpha val="43137"/>
                        </a:srgbClr>
                      </a:outerShdw>
                    </a:effectLst>
                    <a:latin typeface="Eras Medium ITC" panose="020B0602030504020804" pitchFamily="34" charset="0"/>
                  </a:rPr>
                  <a:t>2</a:t>
                </a:r>
              </a:p>
            </p:txBody>
          </p:sp>
          <p:pic>
            <p:nvPicPr>
              <p:cNvPr id="79" name="Image 78">
                <a:extLst>
                  <a:ext uri="{FF2B5EF4-FFF2-40B4-BE49-F238E27FC236}">
                    <a16:creationId xmlns:a16="http://schemas.microsoft.com/office/drawing/2014/main" id="{03CE9E16-598E-4277-B16D-CBA4C3B24EE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64161" y="5449339"/>
                <a:ext cx="161837" cy="192445"/>
              </a:xfrm>
              <a:prstGeom prst="rect">
                <a:avLst/>
              </a:prstGeom>
            </p:spPr>
          </p:pic>
        </p:grpSp>
      </p:grpSp>
      <p:sp>
        <p:nvSpPr>
          <p:cNvPr id="85" name="Ellipse 84">
            <a:extLst>
              <a:ext uri="{FF2B5EF4-FFF2-40B4-BE49-F238E27FC236}">
                <a16:creationId xmlns:a16="http://schemas.microsoft.com/office/drawing/2014/main" id="{6D60F94A-B7AB-4751-87AD-19CB1D85219D}"/>
              </a:ext>
            </a:extLst>
          </p:cNvPr>
          <p:cNvSpPr/>
          <p:nvPr/>
        </p:nvSpPr>
        <p:spPr>
          <a:xfrm>
            <a:off x="711879" y="2418970"/>
            <a:ext cx="614277" cy="483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77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a:extLst>
              <a:ext uri="{FF2B5EF4-FFF2-40B4-BE49-F238E27FC236}">
                <a16:creationId xmlns:a16="http://schemas.microsoft.com/office/drawing/2014/main" id="{7D97B4AB-CA5D-4935-B8BF-CF5313BD0C7B}"/>
              </a:ext>
            </a:extLst>
          </p:cNvPr>
          <p:cNvGrpSpPr/>
          <p:nvPr/>
        </p:nvGrpSpPr>
        <p:grpSpPr>
          <a:xfrm>
            <a:off x="4543121" y="262152"/>
            <a:ext cx="7130601" cy="5536645"/>
            <a:chOff x="3981502" y="481615"/>
            <a:chExt cx="7130601" cy="5536645"/>
          </a:xfrm>
        </p:grpSpPr>
        <p:grpSp>
          <p:nvGrpSpPr>
            <p:cNvPr id="27" name="Groupe 26">
              <a:extLst>
                <a:ext uri="{FF2B5EF4-FFF2-40B4-BE49-F238E27FC236}">
                  <a16:creationId xmlns:a16="http://schemas.microsoft.com/office/drawing/2014/main" id="{722ED280-92C3-4AEF-8C32-4AA740B4B120}"/>
                </a:ext>
              </a:extLst>
            </p:cNvPr>
            <p:cNvGrpSpPr/>
            <p:nvPr/>
          </p:nvGrpSpPr>
          <p:grpSpPr>
            <a:xfrm>
              <a:off x="3981502" y="2063323"/>
              <a:ext cx="3888654" cy="3954937"/>
              <a:chOff x="4124377" y="1227131"/>
              <a:chExt cx="3888654" cy="3954937"/>
            </a:xfrm>
          </p:grpSpPr>
          <p:sp>
            <p:nvSpPr>
              <p:cNvPr id="28" name="Ellipse 27">
                <a:extLst>
                  <a:ext uri="{FF2B5EF4-FFF2-40B4-BE49-F238E27FC236}">
                    <a16:creationId xmlns:a16="http://schemas.microsoft.com/office/drawing/2014/main" id="{E1855B12-66AF-46D1-967C-4662AB21DA39}"/>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a:extLst>
                  <a:ext uri="{FF2B5EF4-FFF2-40B4-BE49-F238E27FC236}">
                    <a16:creationId xmlns:a16="http://schemas.microsoft.com/office/drawing/2014/main" id="{62681F2F-321C-4F4B-9092-29BD99386D22}"/>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a:extLst>
                  <a:ext uri="{FF2B5EF4-FFF2-40B4-BE49-F238E27FC236}">
                    <a16:creationId xmlns:a16="http://schemas.microsoft.com/office/drawing/2014/main" id="{D5E57AE1-87DF-4E66-A73F-BDAC237808AD}"/>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38">
                <a:extLst>
                  <a:ext uri="{FF2B5EF4-FFF2-40B4-BE49-F238E27FC236}">
                    <a16:creationId xmlns:a16="http://schemas.microsoft.com/office/drawing/2014/main" id="{09C91D3F-29BC-405C-9E4D-1D1B9334C8E1}"/>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39">
                <a:extLst>
                  <a:ext uri="{FF2B5EF4-FFF2-40B4-BE49-F238E27FC236}">
                    <a16:creationId xmlns:a16="http://schemas.microsoft.com/office/drawing/2014/main" id="{E4900EAB-0A67-4C17-8054-67E8C059B9BF}"/>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a:extLst>
                  <a:ext uri="{FF2B5EF4-FFF2-40B4-BE49-F238E27FC236}">
                    <a16:creationId xmlns:a16="http://schemas.microsoft.com/office/drawing/2014/main" id="{FCBE3344-C42F-4BA2-BF46-D2693AE9F4DD}"/>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 41">
                <a:extLst>
                  <a:ext uri="{FF2B5EF4-FFF2-40B4-BE49-F238E27FC236}">
                    <a16:creationId xmlns:a16="http://schemas.microsoft.com/office/drawing/2014/main" id="{2BB575AD-BFCE-47C9-83E7-93C6CAE4FA5A}"/>
                  </a:ext>
                </a:extLst>
              </p:cNvPr>
              <p:cNvGrpSpPr/>
              <p:nvPr/>
            </p:nvGrpSpPr>
            <p:grpSpPr>
              <a:xfrm>
                <a:off x="4124377" y="1227131"/>
                <a:ext cx="3888654" cy="3954937"/>
                <a:chOff x="3890051" y="1931401"/>
                <a:chExt cx="3997925" cy="3869257"/>
              </a:xfrm>
            </p:grpSpPr>
            <p:grpSp>
              <p:nvGrpSpPr>
                <p:cNvPr id="43" name="Groupe 42">
                  <a:extLst>
                    <a:ext uri="{FF2B5EF4-FFF2-40B4-BE49-F238E27FC236}">
                      <a16:creationId xmlns:a16="http://schemas.microsoft.com/office/drawing/2014/main" id="{238A6B6E-DCF6-4315-8ABF-760BC4732BD8}"/>
                    </a:ext>
                  </a:extLst>
                </p:cNvPr>
                <p:cNvGrpSpPr/>
                <p:nvPr/>
              </p:nvGrpSpPr>
              <p:grpSpPr>
                <a:xfrm>
                  <a:off x="3890051" y="1931401"/>
                  <a:ext cx="3997925" cy="3869257"/>
                  <a:chOff x="2702388" y="1527679"/>
                  <a:chExt cx="5581514" cy="5723077"/>
                </a:xfrm>
              </p:grpSpPr>
              <p:pic>
                <p:nvPicPr>
                  <p:cNvPr id="52" name="Image 51">
                    <a:extLst>
                      <a:ext uri="{FF2B5EF4-FFF2-40B4-BE49-F238E27FC236}">
                        <a16:creationId xmlns:a16="http://schemas.microsoft.com/office/drawing/2014/main" id="{17790E20-B095-4866-901C-758D4B691374}"/>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53" name="Image 52">
                    <a:extLst>
                      <a:ext uri="{FF2B5EF4-FFF2-40B4-BE49-F238E27FC236}">
                        <a16:creationId xmlns:a16="http://schemas.microsoft.com/office/drawing/2014/main" id="{5AD3CEFB-C31F-44C0-B1D2-18DD9AAAAEC5}"/>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54" name="Image 53">
                    <a:extLst>
                      <a:ext uri="{FF2B5EF4-FFF2-40B4-BE49-F238E27FC236}">
                        <a16:creationId xmlns:a16="http://schemas.microsoft.com/office/drawing/2014/main" id="{47A994A8-CE44-4ABA-9731-BF29864A158C}"/>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55" name="Image 54">
                    <a:extLst>
                      <a:ext uri="{FF2B5EF4-FFF2-40B4-BE49-F238E27FC236}">
                        <a16:creationId xmlns:a16="http://schemas.microsoft.com/office/drawing/2014/main" id="{33F2B4E9-4040-4B8B-AE35-F7214CEA291E}"/>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56" name="Image 55">
                    <a:extLst>
                      <a:ext uri="{FF2B5EF4-FFF2-40B4-BE49-F238E27FC236}">
                        <a16:creationId xmlns:a16="http://schemas.microsoft.com/office/drawing/2014/main" id="{3E9069AB-35FE-4BA8-AEDE-A9B9C965CE38}"/>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57" name="Image 56">
                    <a:extLst>
                      <a:ext uri="{FF2B5EF4-FFF2-40B4-BE49-F238E27FC236}">
                        <a16:creationId xmlns:a16="http://schemas.microsoft.com/office/drawing/2014/main" id="{A9A626F2-0F77-407C-BD2C-EC3BDDD9A23D}"/>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58" name="Image 57">
                    <a:extLst>
                      <a:ext uri="{FF2B5EF4-FFF2-40B4-BE49-F238E27FC236}">
                        <a16:creationId xmlns:a16="http://schemas.microsoft.com/office/drawing/2014/main" id="{B477A0EA-A7D5-4C2D-9554-423BDEA05875}"/>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44" name="Picture 10" descr="Image result for watercolor microbes png">
                  <a:extLst>
                    <a:ext uri="{FF2B5EF4-FFF2-40B4-BE49-F238E27FC236}">
                      <a16:creationId xmlns:a16="http://schemas.microsoft.com/office/drawing/2014/main" id="{E7B3EEF1-3F9A-4E60-816D-9F01B5E740C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5" name="Picture 10" descr="Image result for watercolor microbes png">
                  <a:extLst>
                    <a:ext uri="{FF2B5EF4-FFF2-40B4-BE49-F238E27FC236}">
                      <a16:creationId xmlns:a16="http://schemas.microsoft.com/office/drawing/2014/main" id="{93CFB5FF-A936-4B63-A84F-366C8464E12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6" name="Picture 12" descr="Image result for watercolor microbes png">
                  <a:extLst>
                    <a:ext uri="{FF2B5EF4-FFF2-40B4-BE49-F238E27FC236}">
                      <a16:creationId xmlns:a16="http://schemas.microsoft.com/office/drawing/2014/main" id="{84DE0991-39AE-48E8-A2A1-9405072A7CE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7" name="Picture 12" descr="Image result for watercolor microbes png">
                  <a:extLst>
                    <a:ext uri="{FF2B5EF4-FFF2-40B4-BE49-F238E27FC236}">
                      <a16:creationId xmlns:a16="http://schemas.microsoft.com/office/drawing/2014/main" id="{A422E804-616F-469D-90A1-4729C3FBE8D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8" name="Picture 12" descr="Image result for watercolor microbes png">
                  <a:extLst>
                    <a:ext uri="{FF2B5EF4-FFF2-40B4-BE49-F238E27FC236}">
                      <a16:creationId xmlns:a16="http://schemas.microsoft.com/office/drawing/2014/main" id="{9DBB25E8-F403-40F8-90A4-8C173FB55EC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9" name="Image 48">
                  <a:extLst>
                    <a:ext uri="{FF2B5EF4-FFF2-40B4-BE49-F238E27FC236}">
                      <a16:creationId xmlns:a16="http://schemas.microsoft.com/office/drawing/2014/main" id="{60B5C45F-28A4-4CB6-8C65-B11C9BD0ACC2}"/>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50" name="Image 49">
                  <a:extLst>
                    <a:ext uri="{FF2B5EF4-FFF2-40B4-BE49-F238E27FC236}">
                      <a16:creationId xmlns:a16="http://schemas.microsoft.com/office/drawing/2014/main" id="{E73C5A68-1AC6-47E4-AD89-C71B525D30BE}"/>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51" name="Image 50">
                  <a:extLst>
                    <a:ext uri="{FF2B5EF4-FFF2-40B4-BE49-F238E27FC236}">
                      <a16:creationId xmlns:a16="http://schemas.microsoft.com/office/drawing/2014/main" id="{643D4DF8-0527-4E27-B1F5-18850D807926}"/>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pic>
          <p:nvPicPr>
            <p:cNvPr id="59" name="Picture 290">
              <a:extLst>
                <a:ext uri="{FF2B5EF4-FFF2-40B4-BE49-F238E27FC236}">
                  <a16:creationId xmlns:a16="http://schemas.microsoft.com/office/drawing/2014/main" id="{AC78E876-7D5D-4798-A03A-A317C9CD65AB}"/>
                </a:ext>
              </a:extLst>
            </p:cNvPr>
            <p:cNvPicPr>
              <a:picLocks/>
            </p:cNvPicPr>
            <p:nvPr/>
          </p:nvPicPr>
          <p:blipFill>
            <a:blip r:embed="rId12"/>
            <a:stretch>
              <a:fillRect/>
            </a:stretch>
          </p:blipFill>
          <p:spPr>
            <a:xfrm rot="8467786">
              <a:off x="4523801" y="1157648"/>
              <a:ext cx="1377179" cy="930357"/>
            </a:xfrm>
            <a:prstGeom prst="rect">
              <a:avLst/>
            </a:prstGeom>
            <a:effectLst/>
          </p:spPr>
        </p:pic>
        <p:sp>
          <p:nvSpPr>
            <p:cNvPr id="3" name="Rectangle 2">
              <a:extLst>
                <a:ext uri="{FF2B5EF4-FFF2-40B4-BE49-F238E27FC236}">
                  <a16:creationId xmlns:a16="http://schemas.microsoft.com/office/drawing/2014/main" id="{60D210B8-BB7C-4BD4-B2F5-29FF7C940294}"/>
                </a:ext>
              </a:extLst>
            </p:cNvPr>
            <p:cNvSpPr/>
            <p:nvPr/>
          </p:nvSpPr>
          <p:spPr>
            <a:xfrm>
              <a:off x="5561858" y="481615"/>
              <a:ext cx="1867819"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rPr>
                <a:t>[COS] atm  </a:t>
              </a:r>
            </a:p>
          </p:txBody>
        </p:sp>
        <p:pic>
          <p:nvPicPr>
            <p:cNvPr id="60" name="Image 59">
              <a:extLst>
                <a:ext uri="{FF2B5EF4-FFF2-40B4-BE49-F238E27FC236}">
                  <a16:creationId xmlns:a16="http://schemas.microsoft.com/office/drawing/2014/main" id="{600C1DDD-BEB5-480A-9212-C69A484297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15505" y="489316"/>
              <a:ext cx="571956" cy="571956"/>
            </a:xfrm>
            <a:prstGeom prst="rect">
              <a:avLst/>
            </a:prstGeom>
          </p:spPr>
        </p:pic>
        <p:sp>
          <p:nvSpPr>
            <p:cNvPr id="63" name="ZoneTexte 62">
              <a:extLst>
                <a:ext uri="{FF2B5EF4-FFF2-40B4-BE49-F238E27FC236}">
                  <a16:creationId xmlns:a16="http://schemas.microsoft.com/office/drawing/2014/main" id="{12DF26B4-060F-41D4-B33B-959F4A6C0699}"/>
                </a:ext>
              </a:extLst>
            </p:cNvPr>
            <p:cNvSpPr txBox="1"/>
            <p:nvPr/>
          </p:nvSpPr>
          <p:spPr>
            <a:xfrm>
              <a:off x="5050956" y="1071708"/>
              <a:ext cx="3087837" cy="341836"/>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Kesselmeier et.al, 1999</a:t>
              </a:r>
            </a:p>
          </p:txBody>
        </p:sp>
        <p:pic>
          <p:nvPicPr>
            <p:cNvPr id="34" name="Picture 290">
              <a:extLst>
                <a:ext uri="{FF2B5EF4-FFF2-40B4-BE49-F238E27FC236}">
                  <a16:creationId xmlns:a16="http://schemas.microsoft.com/office/drawing/2014/main" id="{7DA00261-EB80-4E46-85EB-AA682011FB35}"/>
                </a:ext>
              </a:extLst>
            </p:cNvPr>
            <p:cNvPicPr>
              <a:picLocks/>
            </p:cNvPicPr>
            <p:nvPr/>
          </p:nvPicPr>
          <p:blipFill>
            <a:blip r:embed="rId12"/>
            <a:stretch>
              <a:fillRect/>
            </a:stretch>
          </p:blipFill>
          <p:spPr>
            <a:xfrm rot="12004762">
              <a:off x="6995401" y="1918976"/>
              <a:ext cx="1377179" cy="930357"/>
            </a:xfrm>
            <a:prstGeom prst="rect">
              <a:avLst/>
            </a:prstGeom>
            <a:effectLst/>
          </p:spPr>
        </p:pic>
        <p:sp>
          <p:nvSpPr>
            <p:cNvPr id="35" name="Rectangle 34">
              <a:extLst>
                <a:ext uri="{FF2B5EF4-FFF2-40B4-BE49-F238E27FC236}">
                  <a16:creationId xmlns:a16="http://schemas.microsoft.com/office/drawing/2014/main" id="{2C4F00A4-368A-4FF2-B651-977C7A7AFF64}"/>
                </a:ext>
              </a:extLst>
            </p:cNvPr>
            <p:cNvSpPr/>
            <p:nvPr/>
          </p:nvSpPr>
          <p:spPr>
            <a:xfrm>
              <a:off x="8590138" y="1893911"/>
              <a:ext cx="1893788"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rPr>
                <a:t>Temperature</a:t>
              </a:r>
            </a:p>
          </p:txBody>
        </p:sp>
        <p:pic>
          <p:nvPicPr>
            <p:cNvPr id="36" name="Picture 2" descr="Thermometer premium icon">
              <a:extLst>
                <a:ext uri="{FF2B5EF4-FFF2-40B4-BE49-F238E27FC236}">
                  <a16:creationId xmlns:a16="http://schemas.microsoft.com/office/drawing/2014/main" id="{9D287441-12C4-4323-B37E-E1833B944CB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83926" y="1956913"/>
              <a:ext cx="397216" cy="397216"/>
            </a:xfrm>
            <a:prstGeom prst="rect">
              <a:avLst/>
            </a:prstGeom>
            <a:noFill/>
            <a:extLst>
              <a:ext uri="{909E8E84-426E-40DD-AFC4-6F175D3DCCD1}">
                <a14:hiddenFill xmlns:a14="http://schemas.microsoft.com/office/drawing/2010/main">
                  <a:solidFill>
                    <a:srgbClr val="FFFFFF"/>
                  </a:solidFill>
                </a14:hiddenFill>
              </a:ext>
            </a:extLst>
          </p:spPr>
        </p:pic>
        <p:sp>
          <p:nvSpPr>
            <p:cNvPr id="65" name="ZoneTexte 64">
              <a:extLst>
                <a:ext uri="{FF2B5EF4-FFF2-40B4-BE49-F238E27FC236}">
                  <a16:creationId xmlns:a16="http://schemas.microsoft.com/office/drawing/2014/main" id="{322F8696-8AAE-48B9-B88B-6983B5BCB6AA}"/>
                </a:ext>
              </a:extLst>
            </p:cNvPr>
            <p:cNvSpPr txBox="1"/>
            <p:nvPr/>
          </p:nvSpPr>
          <p:spPr>
            <a:xfrm>
              <a:off x="8263851" y="2397899"/>
              <a:ext cx="2848252" cy="2768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Kesselmeier et.al, 1999</a:t>
              </a:r>
            </a:p>
          </p:txBody>
        </p:sp>
        <p:pic>
          <p:nvPicPr>
            <p:cNvPr id="70" name="Picture 290">
              <a:extLst>
                <a:ext uri="{FF2B5EF4-FFF2-40B4-BE49-F238E27FC236}">
                  <a16:creationId xmlns:a16="http://schemas.microsoft.com/office/drawing/2014/main" id="{8F62F04E-58BA-45C9-B14C-F9EFE1E57DB2}"/>
                </a:ext>
              </a:extLst>
            </p:cNvPr>
            <p:cNvPicPr>
              <a:picLocks/>
            </p:cNvPicPr>
            <p:nvPr/>
          </p:nvPicPr>
          <p:blipFill>
            <a:blip r:embed="rId12"/>
            <a:stretch>
              <a:fillRect/>
            </a:stretch>
          </p:blipFill>
          <p:spPr>
            <a:xfrm rot="13562841">
              <a:off x="7332229" y="3682359"/>
              <a:ext cx="1377179" cy="930357"/>
            </a:xfrm>
            <a:prstGeom prst="rect">
              <a:avLst/>
            </a:prstGeom>
            <a:effectLst/>
          </p:spPr>
        </p:pic>
        <p:sp>
          <p:nvSpPr>
            <p:cNvPr id="71" name="Rectangle 70">
              <a:extLst>
                <a:ext uri="{FF2B5EF4-FFF2-40B4-BE49-F238E27FC236}">
                  <a16:creationId xmlns:a16="http://schemas.microsoft.com/office/drawing/2014/main" id="{7F84AA3F-3FA4-485E-904C-D8F5492329F9}"/>
                </a:ext>
              </a:extLst>
            </p:cNvPr>
            <p:cNvSpPr/>
            <p:nvPr/>
          </p:nvSpPr>
          <p:spPr>
            <a:xfrm>
              <a:off x="8673926" y="4394657"/>
              <a:ext cx="1960858"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rPr>
                <a:t>Soil moisture</a:t>
              </a:r>
            </a:p>
          </p:txBody>
        </p:sp>
        <p:pic>
          <p:nvPicPr>
            <p:cNvPr id="72" name="Image 71" descr="Une image contenant roue&#10;&#10;Description générée automatiquement">
              <a:extLst>
                <a:ext uri="{FF2B5EF4-FFF2-40B4-BE49-F238E27FC236}">
                  <a16:creationId xmlns:a16="http://schemas.microsoft.com/office/drawing/2014/main" id="{463103B1-5545-4B17-AE45-597120F6745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82534" y="4494085"/>
              <a:ext cx="397216" cy="397216"/>
            </a:xfrm>
            <a:prstGeom prst="rect">
              <a:avLst/>
            </a:prstGeom>
          </p:spPr>
        </p:pic>
      </p:grpSp>
      <p:sp>
        <p:nvSpPr>
          <p:cNvPr id="66" name="ZoneTexte 65">
            <a:extLst>
              <a:ext uri="{FF2B5EF4-FFF2-40B4-BE49-F238E27FC236}">
                <a16:creationId xmlns:a16="http://schemas.microsoft.com/office/drawing/2014/main" id="{7729A352-6855-46A3-8BFB-4B0C6E58A13F}"/>
              </a:ext>
            </a:extLst>
          </p:cNvPr>
          <p:cNvSpPr txBox="1"/>
          <p:nvPr/>
        </p:nvSpPr>
        <p:spPr>
          <a:xfrm>
            <a:off x="9235544" y="4633351"/>
            <a:ext cx="2295492" cy="220365"/>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Kesselmeier et.al, 1999</a:t>
            </a:r>
          </a:p>
        </p:txBody>
      </p:sp>
      <p:pic>
        <p:nvPicPr>
          <p:cNvPr id="64" name="Picture 290">
            <a:extLst>
              <a:ext uri="{FF2B5EF4-FFF2-40B4-BE49-F238E27FC236}">
                <a16:creationId xmlns:a16="http://schemas.microsoft.com/office/drawing/2014/main" id="{7A8ECC62-C263-4910-AB36-82BBA6071794}"/>
              </a:ext>
            </a:extLst>
          </p:cNvPr>
          <p:cNvPicPr>
            <a:picLocks/>
          </p:cNvPicPr>
          <p:nvPr/>
        </p:nvPicPr>
        <p:blipFill>
          <a:blip r:embed="rId12"/>
          <a:stretch>
            <a:fillRect/>
          </a:stretch>
        </p:blipFill>
        <p:spPr>
          <a:xfrm rot="525243">
            <a:off x="3879585" y="5090418"/>
            <a:ext cx="1377179" cy="930357"/>
          </a:xfrm>
          <a:prstGeom prst="rect">
            <a:avLst/>
          </a:prstGeom>
          <a:effectLst/>
        </p:spPr>
      </p:pic>
      <p:grpSp>
        <p:nvGrpSpPr>
          <p:cNvPr id="4" name="Groupe 3">
            <a:extLst>
              <a:ext uri="{FF2B5EF4-FFF2-40B4-BE49-F238E27FC236}">
                <a16:creationId xmlns:a16="http://schemas.microsoft.com/office/drawing/2014/main" id="{9F8B426C-97FA-443F-8495-5F4B165FD24F}"/>
              </a:ext>
            </a:extLst>
          </p:cNvPr>
          <p:cNvGrpSpPr/>
          <p:nvPr/>
        </p:nvGrpSpPr>
        <p:grpSpPr>
          <a:xfrm>
            <a:off x="1521317" y="5520969"/>
            <a:ext cx="2295492" cy="784830"/>
            <a:chOff x="1362611" y="5442328"/>
            <a:chExt cx="2295492" cy="784830"/>
          </a:xfrm>
        </p:grpSpPr>
        <p:sp>
          <p:nvSpPr>
            <p:cNvPr id="62" name="Rectangle 61">
              <a:extLst>
                <a:ext uri="{FF2B5EF4-FFF2-40B4-BE49-F238E27FC236}">
                  <a16:creationId xmlns:a16="http://schemas.microsoft.com/office/drawing/2014/main" id="{1335B204-EC28-469F-8668-BCA823B17A2E}"/>
                </a:ext>
              </a:extLst>
            </p:cNvPr>
            <p:cNvSpPr/>
            <p:nvPr/>
          </p:nvSpPr>
          <p:spPr>
            <a:xfrm>
              <a:off x="2677394" y="5442960"/>
              <a:ext cx="869149"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rPr>
                <a:t>Light</a:t>
              </a:r>
            </a:p>
          </p:txBody>
        </p:sp>
        <p:sp>
          <p:nvSpPr>
            <p:cNvPr id="69" name="ZoneTexte 68">
              <a:extLst>
                <a:ext uri="{FF2B5EF4-FFF2-40B4-BE49-F238E27FC236}">
                  <a16:creationId xmlns:a16="http://schemas.microsoft.com/office/drawing/2014/main" id="{3C339641-41F3-4227-AA10-F4F9A1813306}"/>
                </a:ext>
              </a:extLst>
            </p:cNvPr>
            <p:cNvSpPr txBox="1"/>
            <p:nvPr/>
          </p:nvSpPr>
          <p:spPr>
            <a:xfrm>
              <a:off x="1362611" y="5965548"/>
              <a:ext cx="2295492"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Sauze et.al, 2017</a:t>
              </a:r>
            </a:p>
          </p:txBody>
        </p:sp>
        <p:pic>
          <p:nvPicPr>
            <p:cNvPr id="73" name="Picture 2" descr="Image result for sun painting png">
              <a:extLst>
                <a:ext uri="{FF2B5EF4-FFF2-40B4-BE49-F238E27FC236}">
                  <a16:creationId xmlns:a16="http://schemas.microsoft.com/office/drawing/2014/main" id="{8F1504E9-6C81-4825-A02A-ACCD8E2CB8C6}"/>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5628" b="94228" l="5495" r="91621">
                          <a14:foregroundMark x1="13049" y1="51948" x2="13049" y2="51948"/>
                          <a14:foregroundMark x1="5495" y1="51227" x2="5495" y2="51227"/>
                          <a14:foregroundMark x1="24725" y1="26407" x2="18883" y2="21112"/>
                          <a14:foregroundMark x1="48901" y1="15729" x2="49313" y2="8225"/>
                          <a14:foregroundMark x1="49313" y1="8225" x2="50549" y2="5916"/>
                          <a14:foregroundMark x1="76923" y1="25830" x2="82005" y2="19769"/>
                          <a14:foregroundMark x1="82005" y1="19769" x2="82280" y2="19336"/>
                          <a14:foregroundMark x1="80082" y1="50505" x2="88049" y2="50216"/>
                          <a14:foregroundMark x1="88049" y1="50216" x2="91758" y2="52092"/>
                          <a14:foregroundMark x1="71703" y1="73304" x2="80357" y2="81674"/>
                          <a14:foregroundMark x1="51099" y1="82395" x2="50275" y2="94228"/>
                          <a14:foregroundMark x1="26236" y1="78644" x2="21964" y2="84560"/>
                          <a14:backgroundMark x1="16346" y1="19625" x2="16346" y2="19625"/>
                          <a14:backgroundMark x1="15934" y1="17893" x2="17857" y2="21645"/>
                          <a14:backgroundMark x1="15934" y1="18470" x2="15934" y2="16450"/>
                          <a14:backgroundMark x1="15797" y1="18470" x2="16209" y2="17605"/>
                          <a14:backgroundMark x1="18407" y1="86436" x2="20742" y2="87157"/>
                        </a14:backgroundRemoval>
                      </a14:imgEffect>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235534" y="5442328"/>
              <a:ext cx="549645" cy="523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e 73">
            <a:extLst>
              <a:ext uri="{FF2B5EF4-FFF2-40B4-BE49-F238E27FC236}">
                <a16:creationId xmlns:a16="http://schemas.microsoft.com/office/drawing/2014/main" id="{06C4BE35-8FD7-43B6-A364-F8E0D787858E}"/>
              </a:ext>
            </a:extLst>
          </p:cNvPr>
          <p:cNvGrpSpPr/>
          <p:nvPr/>
        </p:nvGrpSpPr>
        <p:grpSpPr>
          <a:xfrm>
            <a:off x="214009" y="262153"/>
            <a:ext cx="4375737" cy="5258184"/>
            <a:chOff x="6438222" y="1105616"/>
            <a:chExt cx="4622391" cy="5090642"/>
          </a:xfrm>
        </p:grpSpPr>
        <p:grpSp>
          <p:nvGrpSpPr>
            <p:cNvPr id="75" name="Groupe 74">
              <a:extLst>
                <a:ext uri="{FF2B5EF4-FFF2-40B4-BE49-F238E27FC236}">
                  <a16:creationId xmlns:a16="http://schemas.microsoft.com/office/drawing/2014/main" id="{B19D951B-AF58-490B-A42D-1E73C7085FD0}"/>
                </a:ext>
              </a:extLst>
            </p:cNvPr>
            <p:cNvGrpSpPr/>
            <p:nvPr/>
          </p:nvGrpSpPr>
          <p:grpSpPr>
            <a:xfrm>
              <a:off x="6438222" y="1623756"/>
              <a:ext cx="4622391" cy="4572502"/>
              <a:chOff x="5602169" y="376226"/>
              <a:chExt cx="4622391" cy="4572502"/>
            </a:xfrm>
          </p:grpSpPr>
          <p:pic>
            <p:nvPicPr>
              <p:cNvPr id="77" name="Image 76">
                <a:extLst>
                  <a:ext uri="{FF2B5EF4-FFF2-40B4-BE49-F238E27FC236}">
                    <a16:creationId xmlns:a16="http://schemas.microsoft.com/office/drawing/2014/main" id="{58F5A61A-A832-4F35-B24A-D29E2F9B0B97}"/>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5602169" y="376226"/>
                <a:ext cx="4368588" cy="4247964"/>
              </a:xfrm>
              <a:prstGeom prst="rect">
                <a:avLst/>
              </a:prstGeom>
            </p:spPr>
          </p:pic>
          <p:sp>
            <p:nvSpPr>
              <p:cNvPr id="78" name="ZoneTexte 77">
                <a:extLst>
                  <a:ext uri="{FF2B5EF4-FFF2-40B4-BE49-F238E27FC236}">
                    <a16:creationId xmlns:a16="http://schemas.microsoft.com/office/drawing/2014/main" id="{756682BF-5A0E-4F43-ACAB-6B340F821C47}"/>
                  </a:ext>
                </a:extLst>
              </p:cNvPr>
              <p:cNvSpPr txBox="1"/>
              <p:nvPr/>
            </p:nvSpPr>
            <p:spPr>
              <a:xfrm>
                <a:off x="7294806" y="4634143"/>
                <a:ext cx="2929754" cy="314585"/>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Whelan &amp; Rhew, 2014</a:t>
                </a:r>
              </a:p>
            </p:txBody>
          </p:sp>
        </p:grpSp>
        <p:sp>
          <p:nvSpPr>
            <p:cNvPr id="76" name="ZoneTexte 75">
              <a:extLst>
                <a:ext uri="{FF2B5EF4-FFF2-40B4-BE49-F238E27FC236}">
                  <a16:creationId xmlns:a16="http://schemas.microsoft.com/office/drawing/2014/main" id="{B8BE70E8-644A-45B8-B684-01DB9AD7DB0E}"/>
                </a:ext>
              </a:extLst>
            </p:cNvPr>
            <p:cNvSpPr txBox="1"/>
            <p:nvPr/>
          </p:nvSpPr>
          <p:spPr>
            <a:xfrm>
              <a:off x="6829592" y="1105616"/>
              <a:ext cx="3585847" cy="407110"/>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Effect of light on COS fluxes</a:t>
              </a:r>
            </a:p>
          </p:txBody>
        </p:sp>
      </p:grpSp>
    </p:spTree>
    <p:extLst>
      <p:ext uri="{BB962C8B-B14F-4D97-AF65-F5344CB8AC3E}">
        <p14:creationId xmlns:p14="http://schemas.microsoft.com/office/powerpoint/2010/main" val="389298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85904407-08D5-4064-95E4-91DFC173B635}"/>
              </a:ext>
            </a:extLst>
          </p:cNvPr>
          <p:cNvCxnSpPr>
            <a:cxnSpLocks/>
          </p:cNvCxnSpPr>
          <p:nvPr/>
        </p:nvCxnSpPr>
        <p:spPr>
          <a:xfrm>
            <a:off x="5295900" y="1514475"/>
            <a:ext cx="0" cy="5095875"/>
          </a:xfrm>
          <a:prstGeom prst="line">
            <a:avLst/>
          </a:prstGeom>
          <a:ln w="1905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AC0C1099-3F0B-4BC6-876E-06255B885F99}"/>
              </a:ext>
            </a:extLst>
          </p:cNvPr>
          <p:cNvSpPr/>
          <p:nvPr/>
        </p:nvSpPr>
        <p:spPr>
          <a:xfrm>
            <a:off x="4514850" y="310709"/>
            <a:ext cx="257175" cy="261610"/>
          </a:xfrm>
          <a:prstGeom prst="rect">
            <a:avLst/>
          </a:prstGeom>
          <a:solidFill>
            <a:schemeClr val="bg1">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FCCAEF8-A4A4-4881-A0E5-4995FD824E27}"/>
              </a:ext>
            </a:extLst>
          </p:cNvPr>
          <p:cNvSpPr/>
          <p:nvPr/>
        </p:nvSpPr>
        <p:spPr>
          <a:xfrm>
            <a:off x="4514850" y="716013"/>
            <a:ext cx="257175" cy="26161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ZoneTexte 27">
            <a:extLst>
              <a:ext uri="{FF2B5EF4-FFF2-40B4-BE49-F238E27FC236}">
                <a16:creationId xmlns:a16="http://schemas.microsoft.com/office/drawing/2014/main" id="{273EA19A-3B31-43EA-A558-48B9FF6077D1}"/>
              </a:ext>
            </a:extLst>
          </p:cNvPr>
          <p:cNvSpPr txBox="1"/>
          <p:nvPr/>
        </p:nvSpPr>
        <p:spPr>
          <a:xfrm>
            <a:off x="4784267" y="310709"/>
            <a:ext cx="1311726"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Light conditions</a:t>
            </a:r>
          </a:p>
        </p:txBody>
      </p:sp>
      <p:grpSp>
        <p:nvGrpSpPr>
          <p:cNvPr id="2" name="Groupe 1">
            <a:extLst>
              <a:ext uri="{FF2B5EF4-FFF2-40B4-BE49-F238E27FC236}">
                <a16:creationId xmlns:a16="http://schemas.microsoft.com/office/drawing/2014/main" id="{84DC7D22-E363-4EE8-B509-055F9432F2C7}"/>
              </a:ext>
            </a:extLst>
          </p:cNvPr>
          <p:cNvGrpSpPr/>
          <p:nvPr/>
        </p:nvGrpSpPr>
        <p:grpSpPr>
          <a:xfrm>
            <a:off x="0" y="310709"/>
            <a:ext cx="5295644" cy="3113475"/>
            <a:chOff x="0" y="310709"/>
            <a:chExt cx="5295644" cy="3113475"/>
          </a:xfrm>
        </p:grpSpPr>
        <p:sp>
          <p:nvSpPr>
            <p:cNvPr id="26" name="ZoneTexte 25">
              <a:extLst>
                <a:ext uri="{FF2B5EF4-FFF2-40B4-BE49-F238E27FC236}">
                  <a16:creationId xmlns:a16="http://schemas.microsoft.com/office/drawing/2014/main" id="{00D10B8F-6913-46FC-8B78-CEF3C8B2AB94}"/>
                </a:ext>
              </a:extLst>
            </p:cNvPr>
            <p:cNvSpPr txBox="1"/>
            <p:nvPr/>
          </p:nvSpPr>
          <p:spPr>
            <a:xfrm>
              <a:off x="2704093" y="3162574"/>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Sauze et.al, 2017</a:t>
              </a:r>
            </a:p>
          </p:txBody>
        </p:sp>
        <p:pic>
          <p:nvPicPr>
            <p:cNvPr id="3" name="Image 2">
              <a:extLst>
                <a:ext uri="{FF2B5EF4-FFF2-40B4-BE49-F238E27FC236}">
                  <a16:creationId xmlns:a16="http://schemas.microsoft.com/office/drawing/2014/main" id="{CFA5946C-92F0-472D-8301-0C65FF50F66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t="3359"/>
            <a:stretch/>
          </p:blipFill>
          <p:spPr>
            <a:xfrm>
              <a:off x="1111766" y="310709"/>
              <a:ext cx="3184654" cy="2401674"/>
            </a:xfrm>
            <a:prstGeom prst="rect">
              <a:avLst/>
            </a:prstGeom>
          </p:spPr>
        </p:pic>
        <p:cxnSp>
          <p:nvCxnSpPr>
            <p:cNvPr id="5" name="Connecteur droit avec flèche 4">
              <a:extLst>
                <a:ext uri="{FF2B5EF4-FFF2-40B4-BE49-F238E27FC236}">
                  <a16:creationId xmlns:a16="http://schemas.microsoft.com/office/drawing/2014/main" id="{AB7ED35D-69AF-40FC-B8FD-8748392A414E}"/>
                </a:ext>
              </a:extLst>
            </p:cNvPr>
            <p:cNvCxnSpPr>
              <a:cxnSpLocks/>
            </p:cNvCxnSpPr>
            <p:nvPr/>
          </p:nvCxnSpPr>
          <p:spPr>
            <a:xfrm>
              <a:off x="1562100" y="2838450"/>
              <a:ext cx="2628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C36B5EF-469C-4E24-BC62-0104E876A129}"/>
                </a:ext>
              </a:extLst>
            </p:cNvPr>
            <p:cNvSpPr txBox="1"/>
            <p:nvPr/>
          </p:nvSpPr>
          <p:spPr>
            <a:xfrm>
              <a:off x="4124325" y="2702858"/>
              <a:ext cx="511633"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a:t>
              </a:r>
            </a:p>
          </p:txBody>
        </p:sp>
        <p:sp>
          <p:nvSpPr>
            <p:cNvPr id="30" name="ZoneTexte 29">
              <a:extLst>
                <a:ext uri="{FF2B5EF4-FFF2-40B4-BE49-F238E27FC236}">
                  <a16:creationId xmlns:a16="http://schemas.microsoft.com/office/drawing/2014/main" id="{86B8D6C1-10D8-4780-B20A-3F1B90277DD5}"/>
                </a:ext>
              </a:extLst>
            </p:cNvPr>
            <p:cNvSpPr txBox="1"/>
            <p:nvPr/>
          </p:nvSpPr>
          <p:spPr>
            <a:xfrm>
              <a:off x="715011" y="2888075"/>
              <a:ext cx="4149935"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Phototrophs gene copies function of pH and light </a:t>
              </a:r>
            </a:p>
          </p:txBody>
        </p:sp>
        <p:cxnSp>
          <p:nvCxnSpPr>
            <p:cNvPr id="31" name="Connecteur droit avec flèche 30">
              <a:extLst>
                <a:ext uri="{FF2B5EF4-FFF2-40B4-BE49-F238E27FC236}">
                  <a16:creationId xmlns:a16="http://schemas.microsoft.com/office/drawing/2014/main" id="{D21DE293-EAF1-42D3-8839-742FB2587690}"/>
                </a:ext>
              </a:extLst>
            </p:cNvPr>
            <p:cNvCxnSpPr>
              <a:cxnSpLocks/>
            </p:cNvCxnSpPr>
            <p:nvPr/>
          </p:nvCxnSpPr>
          <p:spPr>
            <a:xfrm flipV="1">
              <a:off x="971550" y="484528"/>
              <a:ext cx="0" cy="205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61B501D-303C-43DC-8B0A-7E2BBF13F784}"/>
                </a:ext>
              </a:extLst>
            </p:cNvPr>
            <p:cNvSpPr txBox="1"/>
            <p:nvPr/>
          </p:nvSpPr>
          <p:spPr>
            <a:xfrm>
              <a:off x="0" y="1717406"/>
              <a:ext cx="1013428" cy="430887"/>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Phototrophs abundance</a:t>
              </a:r>
            </a:p>
          </p:txBody>
        </p:sp>
      </p:grpSp>
      <p:sp>
        <p:nvSpPr>
          <p:cNvPr id="29" name="ZoneTexte 28">
            <a:extLst>
              <a:ext uri="{FF2B5EF4-FFF2-40B4-BE49-F238E27FC236}">
                <a16:creationId xmlns:a16="http://schemas.microsoft.com/office/drawing/2014/main" id="{BEB2B3E3-3F77-4A27-9103-086ADB053032}"/>
              </a:ext>
            </a:extLst>
          </p:cNvPr>
          <p:cNvSpPr txBox="1"/>
          <p:nvPr/>
        </p:nvSpPr>
        <p:spPr>
          <a:xfrm>
            <a:off x="4784267" y="716013"/>
            <a:ext cx="131172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Dark conditions</a:t>
            </a:r>
          </a:p>
        </p:txBody>
      </p:sp>
      <p:sp>
        <p:nvSpPr>
          <p:cNvPr id="9" name="Rectangle 8">
            <a:extLst>
              <a:ext uri="{FF2B5EF4-FFF2-40B4-BE49-F238E27FC236}">
                <a16:creationId xmlns:a16="http://schemas.microsoft.com/office/drawing/2014/main" id="{3427A755-4D4E-445D-B321-CB6A219C4267}"/>
              </a:ext>
            </a:extLst>
          </p:cNvPr>
          <p:cNvSpPr/>
          <p:nvPr/>
        </p:nvSpPr>
        <p:spPr>
          <a:xfrm>
            <a:off x="1877439" y="1514475"/>
            <a:ext cx="257482" cy="1176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B58377-3A75-4181-8559-5AADC85620FC}"/>
              </a:ext>
            </a:extLst>
          </p:cNvPr>
          <p:cNvSpPr/>
          <p:nvPr/>
        </p:nvSpPr>
        <p:spPr>
          <a:xfrm>
            <a:off x="2553154" y="1284051"/>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6BFB4-0E62-4649-A4E9-46AB69934924}"/>
              </a:ext>
            </a:extLst>
          </p:cNvPr>
          <p:cNvSpPr/>
          <p:nvPr/>
        </p:nvSpPr>
        <p:spPr>
          <a:xfrm rot="5122979">
            <a:off x="2247217" y="876829"/>
            <a:ext cx="257482" cy="1176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D2225D-CC4B-4228-9FEF-F91324441924}"/>
              </a:ext>
            </a:extLst>
          </p:cNvPr>
          <p:cNvSpPr/>
          <p:nvPr/>
        </p:nvSpPr>
        <p:spPr>
          <a:xfrm rot="18300000">
            <a:off x="2523507" y="1041682"/>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F565668-79EE-4A81-8DF1-C6D5C1D1FAD3}"/>
              </a:ext>
            </a:extLst>
          </p:cNvPr>
          <p:cNvSpPr/>
          <p:nvPr/>
        </p:nvSpPr>
        <p:spPr>
          <a:xfrm>
            <a:off x="3216302" y="415956"/>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E51507-5C88-478D-841D-127360C06324}"/>
              </a:ext>
            </a:extLst>
          </p:cNvPr>
          <p:cNvSpPr/>
          <p:nvPr/>
        </p:nvSpPr>
        <p:spPr>
          <a:xfrm>
            <a:off x="3216681" y="1310877"/>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A792CE1-1BDC-4F5A-BC06-66E7B0A1D5B5}"/>
              </a:ext>
            </a:extLst>
          </p:cNvPr>
          <p:cNvSpPr/>
          <p:nvPr/>
        </p:nvSpPr>
        <p:spPr>
          <a:xfrm>
            <a:off x="3093023" y="350554"/>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46597C-4E76-4C5D-9667-7BA2E2EA19DE}"/>
              </a:ext>
            </a:extLst>
          </p:cNvPr>
          <p:cNvSpPr/>
          <p:nvPr/>
        </p:nvSpPr>
        <p:spPr>
          <a:xfrm>
            <a:off x="2522985" y="1027584"/>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7AD21A-F1E4-4FF1-B3BD-7DC739B870E9}"/>
              </a:ext>
            </a:extLst>
          </p:cNvPr>
          <p:cNvSpPr/>
          <p:nvPr/>
        </p:nvSpPr>
        <p:spPr>
          <a:xfrm>
            <a:off x="3888300" y="1307497"/>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7D4247-03F2-47BA-9536-F30A500A431F}"/>
              </a:ext>
            </a:extLst>
          </p:cNvPr>
          <p:cNvSpPr/>
          <p:nvPr/>
        </p:nvSpPr>
        <p:spPr>
          <a:xfrm>
            <a:off x="3850177" y="915081"/>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ZoneTexte 32">
            <a:extLst>
              <a:ext uri="{FF2B5EF4-FFF2-40B4-BE49-F238E27FC236}">
                <a16:creationId xmlns:a16="http://schemas.microsoft.com/office/drawing/2014/main" id="{98A5F03E-8D17-42D2-8168-5E193E09C344}"/>
              </a:ext>
            </a:extLst>
          </p:cNvPr>
          <p:cNvSpPr txBox="1"/>
          <p:nvPr/>
        </p:nvSpPr>
        <p:spPr>
          <a:xfrm>
            <a:off x="2201595" y="1586600"/>
            <a:ext cx="1311721" cy="307777"/>
          </a:xfrm>
          <a:prstGeom prst="rect">
            <a:avLst/>
          </a:prstGeom>
          <a:noFill/>
        </p:spPr>
        <p:txBody>
          <a:bodyPr wrap="square" rtlCol="0">
            <a:spAutoFit/>
          </a:bodyPr>
          <a:lstStyle/>
          <a:p>
            <a:pPr algn="ctr"/>
            <a:r>
              <a:rPr lang="en-US" sz="1400" dirty="0">
                <a:effectLst>
                  <a:outerShdw blurRad="38100" dist="38100" dir="2700000" algn="tl">
                    <a:srgbClr val="000000">
                      <a:alpha val="43137"/>
                    </a:srgbClr>
                  </a:outerShdw>
                </a:effectLst>
                <a:latin typeface="Eras Medium ITC" panose="020B0602030504020804" pitchFamily="34" charset="0"/>
              </a:rPr>
              <a:t>In the dark ! </a:t>
            </a:r>
          </a:p>
        </p:txBody>
      </p:sp>
    </p:spTree>
    <p:extLst>
      <p:ext uri="{BB962C8B-B14F-4D97-AF65-F5344CB8AC3E}">
        <p14:creationId xmlns:p14="http://schemas.microsoft.com/office/powerpoint/2010/main" val="3203506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85904407-08D5-4064-95E4-91DFC173B635}"/>
              </a:ext>
            </a:extLst>
          </p:cNvPr>
          <p:cNvCxnSpPr>
            <a:cxnSpLocks/>
          </p:cNvCxnSpPr>
          <p:nvPr/>
        </p:nvCxnSpPr>
        <p:spPr>
          <a:xfrm>
            <a:off x="5295900" y="1514475"/>
            <a:ext cx="0" cy="5095875"/>
          </a:xfrm>
          <a:prstGeom prst="line">
            <a:avLst/>
          </a:prstGeom>
          <a:ln w="1905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AC0C1099-3F0B-4BC6-876E-06255B885F99}"/>
              </a:ext>
            </a:extLst>
          </p:cNvPr>
          <p:cNvSpPr/>
          <p:nvPr/>
        </p:nvSpPr>
        <p:spPr>
          <a:xfrm>
            <a:off x="4514850" y="310709"/>
            <a:ext cx="257175" cy="261610"/>
          </a:xfrm>
          <a:prstGeom prst="rect">
            <a:avLst/>
          </a:prstGeom>
          <a:solidFill>
            <a:schemeClr val="bg1">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FCCAEF8-A4A4-4881-A0E5-4995FD824E27}"/>
              </a:ext>
            </a:extLst>
          </p:cNvPr>
          <p:cNvSpPr/>
          <p:nvPr/>
        </p:nvSpPr>
        <p:spPr>
          <a:xfrm>
            <a:off x="4514850" y="716013"/>
            <a:ext cx="257175" cy="26161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ZoneTexte 27">
            <a:extLst>
              <a:ext uri="{FF2B5EF4-FFF2-40B4-BE49-F238E27FC236}">
                <a16:creationId xmlns:a16="http://schemas.microsoft.com/office/drawing/2014/main" id="{273EA19A-3B31-43EA-A558-48B9FF6077D1}"/>
              </a:ext>
            </a:extLst>
          </p:cNvPr>
          <p:cNvSpPr txBox="1"/>
          <p:nvPr/>
        </p:nvSpPr>
        <p:spPr>
          <a:xfrm>
            <a:off x="4784267" y="310709"/>
            <a:ext cx="1311726"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Light conditions</a:t>
            </a:r>
          </a:p>
        </p:txBody>
      </p:sp>
      <p:grpSp>
        <p:nvGrpSpPr>
          <p:cNvPr id="2" name="Groupe 1">
            <a:extLst>
              <a:ext uri="{FF2B5EF4-FFF2-40B4-BE49-F238E27FC236}">
                <a16:creationId xmlns:a16="http://schemas.microsoft.com/office/drawing/2014/main" id="{84DC7D22-E363-4EE8-B509-055F9432F2C7}"/>
              </a:ext>
            </a:extLst>
          </p:cNvPr>
          <p:cNvGrpSpPr/>
          <p:nvPr/>
        </p:nvGrpSpPr>
        <p:grpSpPr>
          <a:xfrm>
            <a:off x="0" y="310709"/>
            <a:ext cx="5295644" cy="3113475"/>
            <a:chOff x="0" y="310709"/>
            <a:chExt cx="5295644" cy="3113475"/>
          </a:xfrm>
        </p:grpSpPr>
        <p:sp>
          <p:nvSpPr>
            <p:cNvPr id="26" name="ZoneTexte 25">
              <a:extLst>
                <a:ext uri="{FF2B5EF4-FFF2-40B4-BE49-F238E27FC236}">
                  <a16:creationId xmlns:a16="http://schemas.microsoft.com/office/drawing/2014/main" id="{00D10B8F-6913-46FC-8B78-CEF3C8B2AB94}"/>
                </a:ext>
              </a:extLst>
            </p:cNvPr>
            <p:cNvSpPr txBox="1"/>
            <p:nvPr/>
          </p:nvSpPr>
          <p:spPr>
            <a:xfrm>
              <a:off x="2704093" y="3162574"/>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Sauze et.al, 2017</a:t>
              </a:r>
            </a:p>
          </p:txBody>
        </p:sp>
        <p:pic>
          <p:nvPicPr>
            <p:cNvPr id="3" name="Image 2">
              <a:extLst>
                <a:ext uri="{FF2B5EF4-FFF2-40B4-BE49-F238E27FC236}">
                  <a16:creationId xmlns:a16="http://schemas.microsoft.com/office/drawing/2014/main" id="{CFA5946C-92F0-472D-8301-0C65FF50F66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t="3359"/>
            <a:stretch/>
          </p:blipFill>
          <p:spPr>
            <a:xfrm>
              <a:off x="1111766" y="310709"/>
              <a:ext cx="3184654" cy="2401674"/>
            </a:xfrm>
            <a:prstGeom prst="rect">
              <a:avLst/>
            </a:prstGeom>
          </p:spPr>
        </p:pic>
        <p:cxnSp>
          <p:nvCxnSpPr>
            <p:cNvPr id="5" name="Connecteur droit avec flèche 4">
              <a:extLst>
                <a:ext uri="{FF2B5EF4-FFF2-40B4-BE49-F238E27FC236}">
                  <a16:creationId xmlns:a16="http://schemas.microsoft.com/office/drawing/2014/main" id="{AB7ED35D-69AF-40FC-B8FD-8748392A414E}"/>
                </a:ext>
              </a:extLst>
            </p:cNvPr>
            <p:cNvCxnSpPr>
              <a:cxnSpLocks/>
            </p:cNvCxnSpPr>
            <p:nvPr/>
          </p:nvCxnSpPr>
          <p:spPr>
            <a:xfrm>
              <a:off x="1562100" y="2838450"/>
              <a:ext cx="2628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C36B5EF-469C-4E24-BC62-0104E876A129}"/>
                </a:ext>
              </a:extLst>
            </p:cNvPr>
            <p:cNvSpPr txBox="1"/>
            <p:nvPr/>
          </p:nvSpPr>
          <p:spPr>
            <a:xfrm>
              <a:off x="4124325" y="2702858"/>
              <a:ext cx="511633"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a:t>
              </a:r>
            </a:p>
          </p:txBody>
        </p:sp>
        <p:sp>
          <p:nvSpPr>
            <p:cNvPr id="30" name="ZoneTexte 29">
              <a:extLst>
                <a:ext uri="{FF2B5EF4-FFF2-40B4-BE49-F238E27FC236}">
                  <a16:creationId xmlns:a16="http://schemas.microsoft.com/office/drawing/2014/main" id="{86B8D6C1-10D8-4780-B20A-3F1B90277DD5}"/>
                </a:ext>
              </a:extLst>
            </p:cNvPr>
            <p:cNvSpPr txBox="1"/>
            <p:nvPr/>
          </p:nvSpPr>
          <p:spPr>
            <a:xfrm>
              <a:off x="715011" y="2888075"/>
              <a:ext cx="4149935"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Phototrophs gene copies function of pH and light </a:t>
              </a:r>
            </a:p>
          </p:txBody>
        </p:sp>
        <p:cxnSp>
          <p:nvCxnSpPr>
            <p:cNvPr id="31" name="Connecteur droit avec flèche 30">
              <a:extLst>
                <a:ext uri="{FF2B5EF4-FFF2-40B4-BE49-F238E27FC236}">
                  <a16:creationId xmlns:a16="http://schemas.microsoft.com/office/drawing/2014/main" id="{D21DE293-EAF1-42D3-8839-742FB2587690}"/>
                </a:ext>
              </a:extLst>
            </p:cNvPr>
            <p:cNvCxnSpPr>
              <a:cxnSpLocks/>
            </p:cNvCxnSpPr>
            <p:nvPr/>
          </p:nvCxnSpPr>
          <p:spPr>
            <a:xfrm flipV="1">
              <a:off x="971550" y="484528"/>
              <a:ext cx="0" cy="205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61B501D-303C-43DC-8B0A-7E2BBF13F784}"/>
                </a:ext>
              </a:extLst>
            </p:cNvPr>
            <p:cNvSpPr txBox="1"/>
            <p:nvPr/>
          </p:nvSpPr>
          <p:spPr>
            <a:xfrm>
              <a:off x="0" y="1717406"/>
              <a:ext cx="1013428" cy="430887"/>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Phototrophs abundance</a:t>
              </a:r>
            </a:p>
          </p:txBody>
        </p:sp>
      </p:grpSp>
      <p:sp>
        <p:nvSpPr>
          <p:cNvPr id="29" name="ZoneTexte 28">
            <a:extLst>
              <a:ext uri="{FF2B5EF4-FFF2-40B4-BE49-F238E27FC236}">
                <a16:creationId xmlns:a16="http://schemas.microsoft.com/office/drawing/2014/main" id="{BEB2B3E3-3F77-4A27-9103-086ADB053032}"/>
              </a:ext>
            </a:extLst>
          </p:cNvPr>
          <p:cNvSpPr txBox="1"/>
          <p:nvPr/>
        </p:nvSpPr>
        <p:spPr>
          <a:xfrm>
            <a:off x="4784267" y="716013"/>
            <a:ext cx="131172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Dark conditions</a:t>
            </a:r>
          </a:p>
        </p:txBody>
      </p:sp>
      <p:sp>
        <p:nvSpPr>
          <p:cNvPr id="9" name="Rectangle 8">
            <a:extLst>
              <a:ext uri="{FF2B5EF4-FFF2-40B4-BE49-F238E27FC236}">
                <a16:creationId xmlns:a16="http://schemas.microsoft.com/office/drawing/2014/main" id="{3427A755-4D4E-445D-B321-CB6A219C4267}"/>
              </a:ext>
            </a:extLst>
          </p:cNvPr>
          <p:cNvSpPr/>
          <p:nvPr/>
        </p:nvSpPr>
        <p:spPr>
          <a:xfrm>
            <a:off x="1877439" y="1514475"/>
            <a:ext cx="257482" cy="1176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B58377-3A75-4181-8559-5AADC85620FC}"/>
              </a:ext>
            </a:extLst>
          </p:cNvPr>
          <p:cNvSpPr/>
          <p:nvPr/>
        </p:nvSpPr>
        <p:spPr>
          <a:xfrm>
            <a:off x="2553154" y="1284051"/>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6BFB4-0E62-4649-A4E9-46AB69934924}"/>
              </a:ext>
            </a:extLst>
          </p:cNvPr>
          <p:cNvSpPr/>
          <p:nvPr/>
        </p:nvSpPr>
        <p:spPr>
          <a:xfrm rot="5122979">
            <a:off x="2247217" y="876829"/>
            <a:ext cx="257482" cy="1176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D2225D-CC4B-4228-9FEF-F91324441924}"/>
              </a:ext>
            </a:extLst>
          </p:cNvPr>
          <p:cNvSpPr/>
          <p:nvPr/>
        </p:nvSpPr>
        <p:spPr>
          <a:xfrm rot="18300000">
            <a:off x="2523507" y="1041682"/>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F565668-79EE-4A81-8DF1-C6D5C1D1FAD3}"/>
              </a:ext>
            </a:extLst>
          </p:cNvPr>
          <p:cNvSpPr/>
          <p:nvPr/>
        </p:nvSpPr>
        <p:spPr>
          <a:xfrm>
            <a:off x="3216302" y="415956"/>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E51507-5C88-478D-841D-127360C06324}"/>
              </a:ext>
            </a:extLst>
          </p:cNvPr>
          <p:cNvSpPr/>
          <p:nvPr/>
        </p:nvSpPr>
        <p:spPr>
          <a:xfrm>
            <a:off x="3216681" y="1310877"/>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A792CE1-1BDC-4F5A-BC06-66E7B0A1D5B5}"/>
              </a:ext>
            </a:extLst>
          </p:cNvPr>
          <p:cNvSpPr/>
          <p:nvPr/>
        </p:nvSpPr>
        <p:spPr>
          <a:xfrm>
            <a:off x="3093023" y="350554"/>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46597C-4E76-4C5D-9667-7BA2E2EA19DE}"/>
              </a:ext>
            </a:extLst>
          </p:cNvPr>
          <p:cNvSpPr/>
          <p:nvPr/>
        </p:nvSpPr>
        <p:spPr>
          <a:xfrm>
            <a:off x="2522985" y="1027584"/>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7AD21A-F1E4-4FF1-B3BD-7DC739B870E9}"/>
              </a:ext>
            </a:extLst>
          </p:cNvPr>
          <p:cNvSpPr/>
          <p:nvPr/>
        </p:nvSpPr>
        <p:spPr>
          <a:xfrm>
            <a:off x="3888300" y="1307497"/>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7D4247-03F2-47BA-9536-F30A500A431F}"/>
              </a:ext>
            </a:extLst>
          </p:cNvPr>
          <p:cNvSpPr/>
          <p:nvPr/>
        </p:nvSpPr>
        <p:spPr>
          <a:xfrm>
            <a:off x="3850177" y="915081"/>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e 32">
            <a:extLst>
              <a:ext uri="{FF2B5EF4-FFF2-40B4-BE49-F238E27FC236}">
                <a16:creationId xmlns:a16="http://schemas.microsoft.com/office/drawing/2014/main" id="{E396E2A4-4799-4510-A6E6-81FFFCCEA92E}"/>
              </a:ext>
            </a:extLst>
          </p:cNvPr>
          <p:cNvGrpSpPr/>
          <p:nvPr/>
        </p:nvGrpSpPr>
        <p:grpSpPr>
          <a:xfrm>
            <a:off x="0" y="3537859"/>
            <a:ext cx="5283460" cy="3265339"/>
            <a:chOff x="0" y="3537859"/>
            <a:chExt cx="5283460" cy="3265339"/>
          </a:xfrm>
        </p:grpSpPr>
        <p:pic>
          <p:nvPicPr>
            <p:cNvPr id="34" name="Image 33">
              <a:extLst>
                <a:ext uri="{FF2B5EF4-FFF2-40B4-BE49-F238E27FC236}">
                  <a16:creationId xmlns:a16="http://schemas.microsoft.com/office/drawing/2014/main" id="{84923D52-ECFA-40CF-9EEA-ACED53C33D46}"/>
                </a:ext>
              </a:extLst>
            </p:cNvPr>
            <p:cNvPicPr>
              <a:picLocks noChangeAspect="1"/>
            </p:cNvPicPr>
            <p:nvPr/>
          </p:nvPicPr>
          <p:blipFill>
            <a:blip r:embed="rId7"/>
            <a:stretch>
              <a:fillRect/>
            </a:stretch>
          </p:blipFill>
          <p:spPr>
            <a:xfrm>
              <a:off x="1111766" y="3537859"/>
              <a:ext cx="3184647" cy="2563706"/>
            </a:xfrm>
            <a:prstGeom prst="rect">
              <a:avLst/>
            </a:prstGeom>
          </p:spPr>
        </p:pic>
        <p:grpSp>
          <p:nvGrpSpPr>
            <p:cNvPr id="35" name="Groupe 34">
              <a:extLst>
                <a:ext uri="{FF2B5EF4-FFF2-40B4-BE49-F238E27FC236}">
                  <a16:creationId xmlns:a16="http://schemas.microsoft.com/office/drawing/2014/main" id="{98F8976D-019F-4D8F-8AF8-AF21E66390AB}"/>
                </a:ext>
              </a:extLst>
            </p:cNvPr>
            <p:cNvGrpSpPr/>
            <p:nvPr/>
          </p:nvGrpSpPr>
          <p:grpSpPr>
            <a:xfrm>
              <a:off x="715011" y="6291384"/>
              <a:ext cx="4568449" cy="511814"/>
              <a:chOff x="715010" y="6101565"/>
              <a:chExt cx="4568449" cy="511814"/>
            </a:xfrm>
          </p:grpSpPr>
          <p:sp>
            <p:nvSpPr>
              <p:cNvPr id="42" name="ZoneTexte 41">
                <a:extLst>
                  <a:ext uri="{FF2B5EF4-FFF2-40B4-BE49-F238E27FC236}">
                    <a16:creationId xmlns:a16="http://schemas.microsoft.com/office/drawing/2014/main" id="{97375A12-4D57-4A93-BDAA-0775B809EFE0}"/>
                  </a:ext>
                </a:extLst>
              </p:cNvPr>
              <p:cNvSpPr txBox="1"/>
              <p:nvPr/>
            </p:nvSpPr>
            <p:spPr>
              <a:xfrm>
                <a:off x="715010" y="6101565"/>
                <a:ext cx="4149935"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Fungal gene copies function of pH and light </a:t>
                </a:r>
              </a:p>
            </p:txBody>
          </p:sp>
          <p:sp>
            <p:nvSpPr>
              <p:cNvPr id="43" name="ZoneTexte 42">
                <a:extLst>
                  <a:ext uri="{FF2B5EF4-FFF2-40B4-BE49-F238E27FC236}">
                    <a16:creationId xmlns:a16="http://schemas.microsoft.com/office/drawing/2014/main" id="{3CE330BC-2B6C-43CE-BA27-3770136F0E6B}"/>
                  </a:ext>
                </a:extLst>
              </p:cNvPr>
              <p:cNvSpPr txBox="1"/>
              <p:nvPr/>
            </p:nvSpPr>
            <p:spPr>
              <a:xfrm>
                <a:off x="2691908" y="6351769"/>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Sauze et.al, 2017</a:t>
                </a:r>
              </a:p>
            </p:txBody>
          </p:sp>
        </p:grpSp>
        <p:grpSp>
          <p:nvGrpSpPr>
            <p:cNvPr id="36" name="Groupe 35">
              <a:extLst>
                <a:ext uri="{FF2B5EF4-FFF2-40B4-BE49-F238E27FC236}">
                  <a16:creationId xmlns:a16="http://schemas.microsoft.com/office/drawing/2014/main" id="{7C9C2E23-15AE-4422-8FE8-BD2682145DC5}"/>
                </a:ext>
              </a:extLst>
            </p:cNvPr>
            <p:cNvGrpSpPr/>
            <p:nvPr/>
          </p:nvGrpSpPr>
          <p:grpSpPr>
            <a:xfrm>
              <a:off x="1562100" y="6065670"/>
              <a:ext cx="3073858" cy="261610"/>
              <a:chOff x="1562100" y="2702858"/>
              <a:chExt cx="3073858" cy="261610"/>
            </a:xfrm>
          </p:grpSpPr>
          <p:cxnSp>
            <p:nvCxnSpPr>
              <p:cNvPr id="40" name="Connecteur droit avec flèche 39">
                <a:extLst>
                  <a:ext uri="{FF2B5EF4-FFF2-40B4-BE49-F238E27FC236}">
                    <a16:creationId xmlns:a16="http://schemas.microsoft.com/office/drawing/2014/main" id="{7C8211CB-3341-4587-AC08-7D42B7B09E32}"/>
                  </a:ext>
                </a:extLst>
              </p:cNvPr>
              <p:cNvCxnSpPr>
                <a:cxnSpLocks/>
              </p:cNvCxnSpPr>
              <p:nvPr/>
            </p:nvCxnSpPr>
            <p:spPr>
              <a:xfrm>
                <a:off x="1562100" y="2838450"/>
                <a:ext cx="2628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61A08DE7-7208-4C27-BEFC-44745E7CFE3B}"/>
                  </a:ext>
                </a:extLst>
              </p:cNvPr>
              <p:cNvSpPr txBox="1"/>
              <p:nvPr/>
            </p:nvSpPr>
            <p:spPr>
              <a:xfrm>
                <a:off x="4124325" y="2702858"/>
                <a:ext cx="511633"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a:t>
                </a:r>
              </a:p>
            </p:txBody>
          </p:sp>
        </p:grpSp>
        <p:grpSp>
          <p:nvGrpSpPr>
            <p:cNvPr id="37" name="Groupe 36">
              <a:extLst>
                <a:ext uri="{FF2B5EF4-FFF2-40B4-BE49-F238E27FC236}">
                  <a16:creationId xmlns:a16="http://schemas.microsoft.com/office/drawing/2014/main" id="{84F6A9BB-5AE3-427A-B066-89E2BF874CD0}"/>
                </a:ext>
              </a:extLst>
            </p:cNvPr>
            <p:cNvGrpSpPr/>
            <p:nvPr/>
          </p:nvGrpSpPr>
          <p:grpSpPr>
            <a:xfrm>
              <a:off x="0" y="3966411"/>
              <a:ext cx="1013428" cy="2054036"/>
              <a:chOff x="0" y="484528"/>
              <a:chExt cx="1013428" cy="2054036"/>
            </a:xfrm>
          </p:grpSpPr>
          <p:cxnSp>
            <p:nvCxnSpPr>
              <p:cNvPr id="38" name="Connecteur droit avec flèche 37">
                <a:extLst>
                  <a:ext uri="{FF2B5EF4-FFF2-40B4-BE49-F238E27FC236}">
                    <a16:creationId xmlns:a16="http://schemas.microsoft.com/office/drawing/2014/main" id="{C7F40509-B527-43AA-97DC-66CD6D244312}"/>
                  </a:ext>
                </a:extLst>
              </p:cNvPr>
              <p:cNvCxnSpPr>
                <a:cxnSpLocks/>
              </p:cNvCxnSpPr>
              <p:nvPr/>
            </p:nvCxnSpPr>
            <p:spPr>
              <a:xfrm flipV="1">
                <a:off x="971550" y="484528"/>
                <a:ext cx="0" cy="205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23BF35C4-4CDA-40ED-98A6-ABFEDE824CBB}"/>
                  </a:ext>
                </a:extLst>
              </p:cNvPr>
              <p:cNvSpPr txBox="1"/>
              <p:nvPr/>
            </p:nvSpPr>
            <p:spPr>
              <a:xfrm>
                <a:off x="0" y="1717406"/>
                <a:ext cx="1013428" cy="430887"/>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Fungal abundance</a:t>
                </a:r>
              </a:p>
            </p:txBody>
          </p:sp>
        </p:grpSp>
      </p:grpSp>
      <p:sp>
        <p:nvSpPr>
          <p:cNvPr id="44" name="Rectangle 43">
            <a:extLst>
              <a:ext uri="{FF2B5EF4-FFF2-40B4-BE49-F238E27FC236}">
                <a16:creationId xmlns:a16="http://schemas.microsoft.com/office/drawing/2014/main" id="{8DD1B180-BE8C-42F4-BA39-39C6E89F4BD9}"/>
              </a:ext>
            </a:extLst>
          </p:cNvPr>
          <p:cNvSpPr/>
          <p:nvPr/>
        </p:nvSpPr>
        <p:spPr>
          <a:xfrm>
            <a:off x="1887167" y="4705263"/>
            <a:ext cx="264210" cy="1388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DD9A0BF-5551-4827-B2DC-FD283716F968}"/>
              </a:ext>
            </a:extLst>
          </p:cNvPr>
          <p:cNvSpPr/>
          <p:nvPr/>
        </p:nvSpPr>
        <p:spPr>
          <a:xfrm>
            <a:off x="2571983" y="4486550"/>
            <a:ext cx="264211" cy="1615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1D44A29-B497-4672-86D8-F1FC7A1A6EB2}"/>
              </a:ext>
            </a:extLst>
          </p:cNvPr>
          <p:cNvSpPr/>
          <p:nvPr/>
        </p:nvSpPr>
        <p:spPr>
          <a:xfrm>
            <a:off x="3255214" y="4231533"/>
            <a:ext cx="317474" cy="184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A9D3837-9E98-40E5-BCDC-13294AAE9481}"/>
              </a:ext>
            </a:extLst>
          </p:cNvPr>
          <p:cNvSpPr/>
          <p:nvPr/>
        </p:nvSpPr>
        <p:spPr>
          <a:xfrm>
            <a:off x="3957956" y="3599225"/>
            <a:ext cx="317474" cy="2476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5AAE0E3-77AA-425E-9E63-33FB06C823FC}"/>
              </a:ext>
            </a:extLst>
          </p:cNvPr>
          <p:cNvSpPr/>
          <p:nvPr/>
        </p:nvSpPr>
        <p:spPr>
          <a:xfrm rot="3108454">
            <a:off x="3327028" y="3375740"/>
            <a:ext cx="197871" cy="168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CDF6A85-3D23-48C9-8EB5-CD5E1CAAE5E2}"/>
              </a:ext>
            </a:extLst>
          </p:cNvPr>
          <p:cNvSpPr/>
          <p:nvPr/>
        </p:nvSpPr>
        <p:spPr>
          <a:xfrm rot="358298">
            <a:off x="3879772" y="3579551"/>
            <a:ext cx="197871" cy="168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ZoneTexte 49">
            <a:extLst>
              <a:ext uri="{FF2B5EF4-FFF2-40B4-BE49-F238E27FC236}">
                <a16:creationId xmlns:a16="http://schemas.microsoft.com/office/drawing/2014/main" id="{C6E7F0C7-C1E6-45E4-AC85-5ECF33C1B255}"/>
              </a:ext>
            </a:extLst>
          </p:cNvPr>
          <p:cNvSpPr txBox="1"/>
          <p:nvPr/>
        </p:nvSpPr>
        <p:spPr>
          <a:xfrm>
            <a:off x="2316264" y="4216394"/>
            <a:ext cx="1311721" cy="307777"/>
          </a:xfrm>
          <a:prstGeom prst="rect">
            <a:avLst/>
          </a:prstGeom>
          <a:noFill/>
        </p:spPr>
        <p:txBody>
          <a:bodyPr wrap="square" rtlCol="0">
            <a:spAutoFit/>
          </a:bodyPr>
          <a:lstStyle/>
          <a:p>
            <a:pPr algn="ctr"/>
            <a:r>
              <a:rPr lang="en-US" sz="1400" dirty="0">
                <a:effectLst>
                  <a:outerShdw blurRad="38100" dist="38100" dir="2700000" algn="tl">
                    <a:srgbClr val="000000">
                      <a:alpha val="43137"/>
                    </a:srgbClr>
                  </a:outerShdw>
                </a:effectLst>
                <a:latin typeface="Eras Medium ITC" panose="020B0602030504020804" pitchFamily="34" charset="0"/>
              </a:rPr>
              <a:t>In the dark ! </a:t>
            </a:r>
          </a:p>
        </p:txBody>
      </p:sp>
    </p:spTree>
    <p:extLst>
      <p:ext uri="{BB962C8B-B14F-4D97-AF65-F5344CB8AC3E}">
        <p14:creationId xmlns:p14="http://schemas.microsoft.com/office/powerpoint/2010/main" val="2778021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85904407-08D5-4064-95E4-91DFC173B635}"/>
              </a:ext>
            </a:extLst>
          </p:cNvPr>
          <p:cNvCxnSpPr>
            <a:cxnSpLocks/>
          </p:cNvCxnSpPr>
          <p:nvPr/>
        </p:nvCxnSpPr>
        <p:spPr>
          <a:xfrm>
            <a:off x="5295900" y="1514475"/>
            <a:ext cx="0" cy="5095875"/>
          </a:xfrm>
          <a:prstGeom prst="line">
            <a:avLst/>
          </a:prstGeom>
          <a:ln w="1905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AC0C1099-3F0B-4BC6-876E-06255B885F99}"/>
              </a:ext>
            </a:extLst>
          </p:cNvPr>
          <p:cNvSpPr/>
          <p:nvPr/>
        </p:nvSpPr>
        <p:spPr>
          <a:xfrm>
            <a:off x="4514850" y="310709"/>
            <a:ext cx="257175" cy="261610"/>
          </a:xfrm>
          <a:prstGeom prst="rect">
            <a:avLst/>
          </a:prstGeom>
          <a:solidFill>
            <a:schemeClr val="bg1">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FCCAEF8-A4A4-4881-A0E5-4995FD824E27}"/>
              </a:ext>
            </a:extLst>
          </p:cNvPr>
          <p:cNvSpPr/>
          <p:nvPr/>
        </p:nvSpPr>
        <p:spPr>
          <a:xfrm>
            <a:off x="4514850" y="716013"/>
            <a:ext cx="257175" cy="26161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ZoneTexte 27">
            <a:extLst>
              <a:ext uri="{FF2B5EF4-FFF2-40B4-BE49-F238E27FC236}">
                <a16:creationId xmlns:a16="http://schemas.microsoft.com/office/drawing/2014/main" id="{273EA19A-3B31-43EA-A558-48B9FF6077D1}"/>
              </a:ext>
            </a:extLst>
          </p:cNvPr>
          <p:cNvSpPr txBox="1"/>
          <p:nvPr/>
        </p:nvSpPr>
        <p:spPr>
          <a:xfrm>
            <a:off x="4784267" y="310709"/>
            <a:ext cx="1311726"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Light conditions</a:t>
            </a:r>
          </a:p>
        </p:txBody>
      </p:sp>
      <p:sp>
        <p:nvSpPr>
          <p:cNvPr id="29" name="ZoneTexte 28">
            <a:extLst>
              <a:ext uri="{FF2B5EF4-FFF2-40B4-BE49-F238E27FC236}">
                <a16:creationId xmlns:a16="http://schemas.microsoft.com/office/drawing/2014/main" id="{BEB2B3E3-3F77-4A27-9103-086ADB053032}"/>
              </a:ext>
            </a:extLst>
          </p:cNvPr>
          <p:cNvSpPr txBox="1"/>
          <p:nvPr/>
        </p:nvSpPr>
        <p:spPr>
          <a:xfrm>
            <a:off x="4784267" y="716013"/>
            <a:ext cx="131172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Dark conditions</a:t>
            </a:r>
          </a:p>
        </p:txBody>
      </p:sp>
      <p:sp>
        <p:nvSpPr>
          <p:cNvPr id="9" name="Rectangle 8">
            <a:extLst>
              <a:ext uri="{FF2B5EF4-FFF2-40B4-BE49-F238E27FC236}">
                <a16:creationId xmlns:a16="http://schemas.microsoft.com/office/drawing/2014/main" id="{3427A755-4D4E-445D-B321-CB6A219C4267}"/>
              </a:ext>
            </a:extLst>
          </p:cNvPr>
          <p:cNvSpPr/>
          <p:nvPr/>
        </p:nvSpPr>
        <p:spPr>
          <a:xfrm>
            <a:off x="1877439" y="1514475"/>
            <a:ext cx="257482" cy="1176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B58377-3A75-4181-8559-5AADC85620FC}"/>
              </a:ext>
            </a:extLst>
          </p:cNvPr>
          <p:cNvSpPr/>
          <p:nvPr/>
        </p:nvSpPr>
        <p:spPr>
          <a:xfrm>
            <a:off x="2553154" y="1284051"/>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6BFB4-0E62-4649-A4E9-46AB69934924}"/>
              </a:ext>
            </a:extLst>
          </p:cNvPr>
          <p:cNvSpPr/>
          <p:nvPr/>
        </p:nvSpPr>
        <p:spPr>
          <a:xfrm rot="5122979">
            <a:off x="2247217" y="876829"/>
            <a:ext cx="257482" cy="1176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D2225D-CC4B-4228-9FEF-F91324441924}"/>
              </a:ext>
            </a:extLst>
          </p:cNvPr>
          <p:cNvSpPr/>
          <p:nvPr/>
        </p:nvSpPr>
        <p:spPr>
          <a:xfrm rot="18300000">
            <a:off x="2523507" y="1041682"/>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F565668-79EE-4A81-8DF1-C6D5C1D1FAD3}"/>
              </a:ext>
            </a:extLst>
          </p:cNvPr>
          <p:cNvSpPr/>
          <p:nvPr/>
        </p:nvSpPr>
        <p:spPr>
          <a:xfrm>
            <a:off x="3216302" y="415956"/>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E51507-5C88-478D-841D-127360C06324}"/>
              </a:ext>
            </a:extLst>
          </p:cNvPr>
          <p:cNvSpPr/>
          <p:nvPr/>
        </p:nvSpPr>
        <p:spPr>
          <a:xfrm>
            <a:off x="3216681" y="1310877"/>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A792CE1-1BDC-4F5A-BC06-66E7B0A1D5B5}"/>
              </a:ext>
            </a:extLst>
          </p:cNvPr>
          <p:cNvSpPr/>
          <p:nvPr/>
        </p:nvSpPr>
        <p:spPr>
          <a:xfrm>
            <a:off x="3093023" y="350554"/>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46597C-4E76-4C5D-9667-7BA2E2EA19DE}"/>
              </a:ext>
            </a:extLst>
          </p:cNvPr>
          <p:cNvSpPr/>
          <p:nvPr/>
        </p:nvSpPr>
        <p:spPr>
          <a:xfrm>
            <a:off x="2522985" y="1027584"/>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7AD21A-F1E4-4FF1-B3BD-7DC739B870E9}"/>
              </a:ext>
            </a:extLst>
          </p:cNvPr>
          <p:cNvSpPr/>
          <p:nvPr/>
        </p:nvSpPr>
        <p:spPr>
          <a:xfrm>
            <a:off x="3888300" y="1307497"/>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7D4247-03F2-47BA-9536-F30A500A431F}"/>
              </a:ext>
            </a:extLst>
          </p:cNvPr>
          <p:cNvSpPr/>
          <p:nvPr/>
        </p:nvSpPr>
        <p:spPr>
          <a:xfrm>
            <a:off x="3850177" y="915081"/>
            <a:ext cx="223135" cy="137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e 32">
            <a:extLst>
              <a:ext uri="{FF2B5EF4-FFF2-40B4-BE49-F238E27FC236}">
                <a16:creationId xmlns:a16="http://schemas.microsoft.com/office/drawing/2014/main" id="{E396E2A4-4799-4510-A6E6-81FFFCCEA92E}"/>
              </a:ext>
            </a:extLst>
          </p:cNvPr>
          <p:cNvGrpSpPr/>
          <p:nvPr/>
        </p:nvGrpSpPr>
        <p:grpSpPr>
          <a:xfrm>
            <a:off x="0" y="3537859"/>
            <a:ext cx="5283460" cy="3265339"/>
            <a:chOff x="0" y="3537859"/>
            <a:chExt cx="5283460" cy="3265339"/>
          </a:xfrm>
        </p:grpSpPr>
        <p:pic>
          <p:nvPicPr>
            <p:cNvPr id="34" name="Image 33">
              <a:extLst>
                <a:ext uri="{FF2B5EF4-FFF2-40B4-BE49-F238E27FC236}">
                  <a16:creationId xmlns:a16="http://schemas.microsoft.com/office/drawing/2014/main" id="{84923D52-ECFA-40CF-9EEA-ACED53C33D46}"/>
                </a:ext>
              </a:extLst>
            </p:cNvPr>
            <p:cNvPicPr>
              <a:picLocks noChangeAspect="1"/>
            </p:cNvPicPr>
            <p:nvPr/>
          </p:nvPicPr>
          <p:blipFill>
            <a:blip r:embed="rId5"/>
            <a:stretch>
              <a:fillRect/>
            </a:stretch>
          </p:blipFill>
          <p:spPr>
            <a:xfrm>
              <a:off x="1111766" y="3537859"/>
              <a:ext cx="3184647" cy="2563706"/>
            </a:xfrm>
            <a:prstGeom prst="rect">
              <a:avLst/>
            </a:prstGeom>
          </p:spPr>
        </p:pic>
        <p:grpSp>
          <p:nvGrpSpPr>
            <p:cNvPr id="35" name="Groupe 34">
              <a:extLst>
                <a:ext uri="{FF2B5EF4-FFF2-40B4-BE49-F238E27FC236}">
                  <a16:creationId xmlns:a16="http://schemas.microsoft.com/office/drawing/2014/main" id="{98F8976D-019F-4D8F-8AF8-AF21E66390AB}"/>
                </a:ext>
              </a:extLst>
            </p:cNvPr>
            <p:cNvGrpSpPr/>
            <p:nvPr/>
          </p:nvGrpSpPr>
          <p:grpSpPr>
            <a:xfrm>
              <a:off x="715011" y="6291384"/>
              <a:ext cx="4568449" cy="511814"/>
              <a:chOff x="715010" y="6101565"/>
              <a:chExt cx="4568449" cy="511814"/>
            </a:xfrm>
          </p:grpSpPr>
          <p:sp>
            <p:nvSpPr>
              <p:cNvPr id="42" name="ZoneTexte 41">
                <a:extLst>
                  <a:ext uri="{FF2B5EF4-FFF2-40B4-BE49-F238E27FC236}">
                    <a16:creationId xmlns:a16="http://schemas.microsoft.com/office/drawing/2014/main" id="{97375A12-4D57-4A93-BDAA-0775B809EFE0}"/>
                  </a:ext>
                </a:extLst>
              </p:cNvPr>
              <p:cNvSpPr txBox="1"/>
              <p:nvPr/>
            </p:nvSpPr>
            <p:spPr>
              <a:xfrm>
                <a:off x="715010" y="6101565"/>
                <a:ext cx="4149935"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Fungal gene copies function of pH and light </a:t>
                </a:r>
              </a:p>
            </p:txBody>
          </p:sp>
          <p:sp>
            <p:nvSpPr>
              <p:cNvPr id="43" name="ZoneTexte 42">
                <a:extLst>
                  <a:ext uri="{FF2B5EF4-FFF2-40B4-BE49-F238E27FC236}">
                    <a16:creationId xmlns:a16="http://schemas.microsoft.com/office/drawing/2014/main" id="{3CE330BC-2B6C-43CE-BA27-3770136F0E6B}"/>
                  </a:ext>
                </a:extLst>
              </p:cNvPr>
              <p:cNvSpPr txBox="1"/>
              <p:nvPr/>
            </p:nvSpPr>
            <p:spPr>
              <a:xfrm>
                <a:off x="2691908" y="6351769"/>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Sauze et.al, 2017</a:t>
                </a:r>
              </a:p>
            </p:txBody>
          </p:sp>
        </p:grpSp>
        <p:grpSp>
          <p:nvGrpSpPr>
            <p:cNvPr id="36" name="Groupe 35">
              <a:extLst>
                <a:ext uri="{FF2B5EF4-FFF2-40B4-BE49-F238E27FC236}">
                  <a16:creationId xmlns:a16="http://schemas.microsoft.com/office/drawing/2014/main" id="{7C9C2E23-15AE-4422-8FE8-BD2682145DC5}"/>
                </a:ext>
              </a:extLst>
            </p:cNvPr>
            <p:cNvGrpSpPr/>
            <p:nvPr/>
          </p:nvGrpSpPr>
          <p:grpSpPr>
            <a:xfrm>
              <a:off x="1562100" y="6065670"/>
              <a:ext cx="3073858" cy="261610"/>
              <a:chOff x="1562100" y="2702858"/>
              <a:chExt cx="3073858" cy="261610"/>
            </a:xfrm>
          </p:grpSpPr>
          <p:cxnSp>
            <p:nvCxnSpPr>
              <p:cNvPr id="40" name="Connecteur droit avec flèche 39">
                <a:extLst>
                  <a:ext uri="{FF2B5EF4-FFF2-40B4-BE49-F238E27FC236}">
                    <a16:creationId xmlns:a16="http://schemas.microsoft.com/office/drawing/2014/main" id="{7C8211CB-3341-4587-AC08-7D42B7B09E32}"/>
                  </a:ext>
                </a:extLst>
              </p:cNvPr>
              <p:cNvCxnSpPr>
                <a:cxnSpLocks/>
              </p:cNvCxnSpPr>
              <p:nvPr/>
            </p:nvCxnSpPr>
            <p:spPr>
              <a:xfrm>
                <a:off x="1562100" y="2838450"/>
                <a:ext cx="2628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61A08DE7-7208-4C27-BEFC-44745E7CFE3B}"/>
                  </a:ext>
                </a:extLst>
              </p:cNvPr>
              <p:cNvSpPr txBox="1"/>
              <p:nvPr/>
            </p:nvSpPr>
            <p:spPr>
              <a:xfrm>
                <a:off x="4124325" y="2702858"/>
                <a:ext cx="511633"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a:t>
                </a:r>
              </a:p>
            </p:txBody>
          </p:sp>
        </p:grpSp>
        <p:grpSp>
          <p:nvGrpSpPr>
            <p:cNvPr id="37" name="Groupe 36">
              <a:extLst>
                <a:ext uri="{FF2B5EF4-FFF2-40B4-BE49-F238E27FC236}">
                  <a16:creationId xmlns:a16="http://schemas.microsoft.com/office/drawing/2014/main" id="{84F6A9BB-5AE3-427A-B066-89E2BF874CD0}"/>
                </a:ext>
              </a:extLst>
            </p:cNvPr>
            <p:cNvGrpSpPr/>
            <p:nvPr/>
          </p:nvGrpSpPr>
          <p:grpSpPr>
            <a:xfrm>
              <a:off x="0" y="3966411"/>
              <a:ext cx="1013428" cy="2054036"/>
              <a:chOff x="0" y="484528"/>
              <a:chExt cx="1013428" cy="2054036"/>
            </a:xfrm>
          </p:grpSpPr>
          <p:cxnSp>
            <p:nvCxnSpPr>
              <p:cNvPr id="38" name="Connecteur droit avec flèche 37">
                <a:extLst>
                  <a:ext uri="{FF2B5EF4-FFF2-40B4-BE49-F238E27FC236}">
                    <a16:creationId xmlns:a16="http://schemas.microsoft.com/office/drawing/2014/main" id="{C7F40509-B527-43AA-97DC-66CD6D244312}"/>
                  </a:ext>
                </a:extLst>
              </p:cNvPr>
              <p:cNvCxnSpPr>
                <a:cxnSpLocks/>
              </p:cNvCxnSpPr>
              <p:nvPr/>
            </p:nvCxnSpPr>
            <p:spPr>
              <a:xfrm flipV="1">
                <a:off x="971550" y="484528"/>
                <a:ext cx="0" cy="205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23BF35C4-4CDA-40ED-98A6-ABFEDE824CBB}"/>
                  </a:ext>
                </a:extLst>
              </p:cNvPr>
              <p:cNvSpPr txBox="1"/>
              <p:nvPr/>
            </p:nvSpPr>
            <p:spPr>
              <a:xfrm>
                <a:off x="0" y="1717406"/>
                <a:ext cx="1013428" cy="430887"/>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Fungal abundance</a:t>
                </a:r>
              </a:p>
            </p:txBody>
          </p:sp>
        </p:grpSp>
      </p:grpSp>
      <p:sp>
        <p:nvSpPr>
          <p:cNvPr id="44" name="Rectangle 43">
            <a:extLst>
              <a:ext uri="{FF2B5EF4-FFF2-40B4-BE49-F238E27FC236}">
                <a16:creationId xmlns:a16="http://schemas.microsoft.com/office/drawing/2014/main" id="{8DD1B180-BE8C-42F4-BA39-39C6E89F4BD9}"/>
              </a:ext>
            </a:extLst>
          </p:cNvPr>
          <p:cNvSpPr/>
          <p:nvPr/>
        </p:nvSpPr>
        <p:spPr>
          <a:xfrm>
            <a:off x="1887167" y="4705263"/>
            <a:ext cx="264210" cy="1388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DD9A0BF-5551-4827-B2DC-FD283716F968}"/>
              </a:ext>
            </a:extLst>
          </p:cNvPr>
          <p:cNvSpPr/>
          <p:nvPr/>
        </p:nvSpPr>
        <p:spPr>
          <a:xfrm>
            <a:off x="2571983" y="4486550"/>
            <a:ext cx="264211" cy="1615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1D44A29-B497-4672-86D8-F1FC7A1A6EB2}"/>
              </a:ext>
            </a:extLst>
          </p:cNvPr>
          <p:cNvSpPr/>
          <p:nvPr/>
        </p:nvSpPr>
        <p:spPr>
          <a:xfrm>
            <a:off x="3255214" y="4231533"/>
            <a:ext cx="317474" cy="184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A9D3837-9E98-40E5-BCDC-13294AAE9481}"/>
              </a:ext>
            </a:extLst>
          </p:cNvPr>
          <p:cNvSpPr/>
          <p:nvPr/>
        </p:nvSpPr>
        <p:spPr>
          <a:xfrm>
            <a:off x="3957956" y="3599225"/>
            <a:ext cx="317474" cy="2476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5AAE0E3-77AA-425E-9E63-33FB06C823FC}"/>
              </a:ext>
            </a:extLst>
          </p:cNvPr>
          <p:cNvSpPr/>
          <p:nvPr/>
        </p:nvSpPr>
        <p:spPr>
          <a:xfrm rot="3108454">
            <a:off x="3327028" y="3375740"/>
            <a:ext cx="197871" cy="168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CDF6A85-3D23-48C9-8EB5-CD5E1CAAE5E2}"/>
              </a:ext>
            </a:extLst>
          </p:cNvPr>
          <p:cNvSpPr/>
          <p:nvPr/>
        </p:nvSpPr>
        <p:spPr>
          <a:xfrm rot="358298">
            <a:off x="3879772" y="3579551"/>
            <a:ext cx="197871" cy="168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e 1">
            <a:extLst>
              <a:ext uri="{FF2B5EF4-FFF2-40B4-BE49-F238E27FC236}">
                <a16:creationId xmlns:a16="http://schemas.microsoft.com/office/drawing/2014/main" id="{84DC7D22-E363-4EE8-B509-055F9432F2C7}"/>
              </a:ext>
            </a:extLst>
          </p:cNvPr>
          <p:cNvGrpSpPr/>
          <p:nvPr/>
        </p:nvGrpSpPr>
        <p:grpSpPr>
          <a:xfrm>
            <a:off x="0" y="310709"/>
            <a:ext cx="5295644" cy="3113475"/>
            <a:chOff x="0" y="310709"/>
            <a:chExt cx="5295644" cy="3113475"/>
          </a:xfrm>
        </p:grpSpPr>
        <p:sp>
          <p:nvSpPr>
            <p:cNvPr id="26" name="ZoneTexte 25">
              <a:extLst>
                <a:ext uri="{FF2B5EF4-FFF2-40B4-BE49-F238E27FC236}">
                  <a16:creationId xmlns:a16="http://schemas.microsoft.com/office/drawing/2014/main" id="{00D10B8F-6913-46FC-8B78-CEF3C8B2AB94}"/>
                </a:ext>
              </a:extLst>
            </p:cNvPr>
            <p:cNvSpPr txBox="1"/>
            <p:nvPr/>
          </p:nvSpPr>
          <p:spPr>
            <a:xfrm>
              <a:off x="2704093" y="3162574"/>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Sauze et.al, 2017</a:t>
              </a:r>
            </a:p>
          </p:txBody>
        </p:sp>
        <p:pic>
          <p:nvPicPr>
            <p:cNvPr id="3" name="Image 2">
              <a:extLst>
                <a:ext uri="{FF2B5EF4-FFF2-40B4-BE49-F238E27FC236}">
                  <a16:creationId xmlns:a16="http://schemas.microsoft.com/office/drawing/2014/main" id="{CFA5946C-92F0-472D-8301-0C65FF50F66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t="3359"/>
            <a:stretch/>
          </p:blipFill>
          <p:spPr>
            <a:xfrm>
              <a:off x="1111766" y="310709"/>
              <a:ext cx="3184654" cy="2401674"/>
            </a:xfrm>
            <a:prstGeom prst="rect">
              <a:avLst/>
            </a:prstGeom>
          </p:spPr>
        </p:pic>
        <p:cxnSp>
          <p:nvCxnSpPr>
            <p:cNvPr id="5" name="Connecteur droit avec flèche 4">
              <a:extLst>
                <a:ext uri="{FF2B5EF4-FFF2-40B4-BE49-F238E27FC236}">
                  <a16:creationId xmlns:a16="http://schemas.microsoft.com/office/drawing/2014/main" id="{AB7ED35D-69AF-40FC-B8FD-8748392A414E}"/>
                </a:ext>
              </a:extLst>
            </p:cNvPr>
            <p:cNvCxnSpPr>
              <a:cxnSpLocks/>
            </p:cNvCxnSpPr>
            <p:nvPr/>
          </p:nvCxnSpPr>
          <p:spPr>
            <a:xfrm>
              <a:off x="1562100" y="2838450"/>
              <a:ext cx="2628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C36B5EF-469C-4E24-BC62-0104E876A129}"/>
                </a:ext>
              </a:extLst>
            </p:cNvPr>
            <p:cNvSpPr txBox="1"/>
            <p:nvPr/>
          </p:nvSpPr>
          <p:spPr>
            <a:xfrm>
              <a:off x="4124325" y="2702858"/>
              <a:ext cx="511633"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a:t>
              </a:r>
            </a:p>
          </p:txBody>
        </p:sp>
        <p:sp>
          <p:nvSpPr>
            <p:cNvPr id="30" name="ZoneTexte 29">
              <a:extLst>
                <a:ext uri="{FF2B5EF4-FFF2-40B4-BE49-F238E27FC236}">
                  <a16:creationId xmlns:a16="http://schemas.microsoft.com/office/drawing/2014/main" id="{86B8D6C1-10D8-4780-B20A-3F1B90277DD5}"/>
                </a:ext>
              </a:extLst>
            </p:cNvPr>
            <p:cNvSpPr txBox="1"/>
            <p:nvPr/>
          </p:nvSpPr>
          <p:spPr>
            <a:xfrm>
              <a:off x="715011" y="2888075"/>
              <a:ext cx="4149935"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Phototrophs gene copies function of pH and light </a:t>
              </a:r>
            </a:p>
          </p:txBody>
        </p:sp>
        <p:cxnSp>
          <p:nvCxnSpPr>
            <p:cNvPr id="31" name="Connecteur droit avec flèche 30">
              <a:extLst>
                <a:ext uri="{FF2B5EF4-FFF2-40B4-BE49-F238E27FC236}">
                  <a16:creationId xmlns:a16="http://schemas.microsoft.com/office/drawing/2014/main" id="{D21DE293-EAF1-42D3-8839-742FB2587690}"/>
                </a:ext>
              </a:extLst>
            </p:cNvPr>
            <p:cNvCxnSpPr>
              <a:cxnSpLocks/>
            </p:cNvCxnSpPr>
            <p:nvPr/>
          </p:nvCxnSpPr>
          <p:spPr>
            <a:xfrm flipV="1">
              <a:off x="971550" y="484528"/>
              <a:ext cx="0" cy="205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61B501D-303C-43DC-8B0A-7E2BBF13F784}"/>
                </a:ext>
              </a:extLst>
            </p:cNvPr>
            <p:cNvSpPr txBox="1"/>
            <p:nvPr/>
          </p:nvSpPr>
          <p:spPr>
            <a:xfrm>
              <a:off x="0" y="1717406"/>
              <a:ext cx="1013428" cy="430887"/>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Phototrophs abundance</a:t>
              </a:r>
            </a:p>
          </p:txBody>
        </p:sp>
      </p:grpSp>
    </p:spTree>
    <p:extLst>
      <p:ext uri="{BB962C8B-B14F-4D97-AF65-F5344CB8AC3E}">
        <p14:creationId xmlns:p14="http://schemas.microsoft.com/office/powerpoint/2010/main" val="3254382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85904407-08D5-4064-95E4-91DFC173B635}"/>
              </a:ext>
            </a:extLst>
          </p:cNvPr>
          <p:cNvCxnSpPr>
            <a:cxnSpLocks/>
          </p:cNvCxnSpPr>
          <p:nvPr/>
        </p:nvCxnSpPr>
        <p:spPr>
          <a:xfrm>
            <a:off x="5295900" y="1514475"/>
            <a:ext cx="0" cy="5095875"/>
          </a:xfrm>
          <a:prstGeom prst="line">
            <a:avLst/>
          </a:prstGeom>
          <a:ln w="19050"/>
        </p:spPr>
        <p:style>
          <a:lnRef idx="1">
            <a:schemeClr val="dk1"/>
          </a:lnRef>
          <a:fillRef idx="0">
            <a:schemeClr val="dk1"/>
          </a:fillRef>
          <a:effectRef idx="0">
            <a:schemeClr val="dk1"/>
          </a:effectRef>
          <a:fontRef idx="minor">
            <a:schemeClr val="tx1"/>
          </a:fontRef>
        </p:style>
      </p:cxnSp>
      <p:sp>
        <p:nvSpPr>
          <p:cNvPr id="26" name="ZoneTexte 25">
            <a:extLst>
              <a:ext uri="{FF2B5EF4-FFF2-40B4-BE49-F238E27FC236}">
                <a16:creationId xmlns:a16="http://schemas.microsoft.com/office/drawing/2014/main" id="{00D10B8F-6913-46FC-8B78-CEF3C8B2AB94}"/>
              </a:ext>
            </a:extLst>
          </p:cNvPr>
          <p:cNvSpPr txBox="1"/>
          <p:nvPr/>
        </p:nvSpPr>
        <p:spPr>
          <a:xfrm>
            <a:off x="2704093" y="3162574"/>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Sauze et.al, 2017</a:t>
            </a:r>
          </a:p>
        </p:txBody>
      </p:sp>
      <p:pic>
        <p:nvPicPr>
          <p:cNvPr id="3" name="Image 2">
            <a:extLst>
              <a:ext uri="{FF2B5EF4-FFF2-40B4-BE49-F238E27FC236}">
                <a16:creationId xmlns:a16="http://schemas.microsoft.com/office/drawing/2014/main" id="{CFA5946C-92F0-472D-8301-0C65FF50F66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t="3359"/>
          <a:stretch/>
        </p:blipFill>
        <p:spPr>
          <a:xfrm>
            <a:off x="1111766" y="310709"/>
            <a:ext cx="3184654" cy="2401674"/>
          </a:xfrm>
          <a:prstGeom prst="rect">
            <a:avLst/>
          </a:prstGeom>
        </p:spPr>
      </p:pic>
      <p:sp>
        <p:nvSpPr>
          <p:cNvPr id="7" name="Rectangle 6">
            <a:extLst>
              <a:ext uri="{FF2B5EF4-FFF2-40B4-BE49-F238E27FC236}">
                <a16:creationId xmlns:a16="http://schemas.microsoft.com/office/drawing/2014/main" id="{AC0C1099-3F0B-4BC6-876E-06255B885F99}"/>
              </a:ext>
            </a:extLst>
          </p:cNvPr>
          <p:cNvSpPr/>
          <p:nvPr/>
        </p:nvSpPr>
        <p:spPr>
          <a:xfrm>
            <a:off x="4514850" y="310709"/>
            <a:ext cx="257175" cy="261610"/>
          </a:xfrm>
          <a:prstGeom prst="rect">
            <a:avLst/>
          </a:prstGeom>
          <a:solidFill>
            <a:schemeClr val="bg1">
              <a:lumMod val="7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FCCAEF8-A4A4-4881-A0E5-4995FD824E27}"/>
              </a:ext>
            </a:extLst>
          </p:cNvPr>
          <p:cNvSpPr/>
          <p:nvPr/>
        </p:nvSpPr>
        <p:spPr>
          <a:xfrm>
            <a:off x="4514850" y="716013"/>
            <a:ext cx="257175" cy="26161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ZoneTexte 27">
            <a:extLst>
              <a:ext uri="{FF2B5EF4-FFF2-40B4-BE49-F238E27FC236}">
                <a16:creationId xmlns:a16="http://schemas.microsoft.com/office/drawing/2014/main" id="{273EA19A-3B31-43EA-A558-48B9FF6077D1}"/>
              </a:ext>
            </a:extLst>
          </p:cNvPr>
          <p:cNvSpPr txBox="1"/>
          <p:nvPr/>
        </p:nvSpPr>
        <p:spPr>
          <a:xfrm>
            <a:off x="4784267" y="310709"/>
            <a:ext cx="1311726"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Light conditions</a:t>
            </a:r>
          </a:p>
        </p:txBody>
      </p:sp>
      <p:sp>
        <p:nvSpPr>
          <p:cNvPr id="29" name="ZoneTexte 28">
            <a:extLst>
              <a:ext uri="{FF2B5EF4-FFF2-40B4-BE49-F238E27FC236}">
                <a16:creationId xmlns:a16="http://schemas.microsoft.com/office/drawing/2014/main" id="{BEB2B3E3-3F77-4A27-9103-086ADB053032}"/>
              </a:ext>
            </a:extLst>
          </p:cNvPr>
          <p:cNvSpPr txBox="1"/>
          <p:nvPr/>
        </p:nvSpPr>
        <p:spPr>
          <a:xfrm>
            <a:off x="4784267" y="716013"/>
            <a:ext cx="131172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Dark conditions</a:t>
            </a:r>
          </a:p>
        </p:txBody>
      </p:sp>
      <p:sp>
        <p:nvSpPr>
          <p:cNvPr id="30" name="ZoneTexte 29">
            <a:extLst>
              <a:ext uri="{FF2B5EF4-FFF2-40B4-BE49-F238E27FC236}">
                <a16:creationId xmlns:a16="http://schemas.microsoft.com/office/drawing/2014/main" id="{86B8D6C1-10D8-4780-B20A-3F1B90277DD5}"/>
              </a:ext>
            </a:extLst>
          </p:cNvPr>
          <p:cNvSpPr txBox="1"/>
          <p:nvPr/>
        </p:nvSpPr>
        <p:spPr>
          <a:xfrm>
            <a:off x="715011" y="2888075"/>
            <a:ext cx="4149935"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Phototrophs gene copies function of pH and light </a:t>
            </a:r>
          </a:p>
        </p:txBody>
      </p:sp>
      <p:grpSp>
        <p:nvGrpSpPr>
          <p:cNvPr id="9" name="Groupe 8">
            <a:extLst>
              <a:ext uri="{FF2B5EF4-FFF2-40B4-BE49-F238E27FC236}">
                <a16:creationId xmlns:a16="http://schemas.microsoft.com/office/drawing/2014/main" id="{F555BD9F-E670-4CC6-A00F-F593A10C7AA5}"/>
              </a:ext>
            </a:extLst>
          </p:cNvPr>
          <p:cNvGrpSpPr/>
          <p:nvPr/>
        </p:nvGrpSpPr>
        <p:grpSpPr>
          <a:xfrm>
            <a:off x="0" y="484528"/>
            <a:ext cx="1013428" cy="2054036"/>
            <a:chOff x="0" y="484528"/>
            <a:chExt cx="1013428" cy="2054036"/>
          </a:xfrm>
        </p:grpSpPr>
        <p:cxnSp>
          <p:nvCxnSpPr>
            <p:cNvPr id="31" name="Connecteur droit avec flèche 30">
              <a:extLst>
                <a:ext uri="{FF2B5EF4-FFF2-40B4-BE49-F238E27FC236}">
                  <a16:creationId xmlns:a16="http://schemas.microsoft.com/office/drawing/2014/main" id="{D21DE293-EAF1-42D3-8839-742FB2587690}"/>
                </a:ext>
              </a:extLst>
            </p:cNvPr>
            <p:cNvCxnSpPr>
              <a:cxnSpLocks/>
            </p:cNvCxnSpPr>
            <p:nvPr/>
          </p:nvCxnSpPr>
          <p:spPr>
            <a:xfrm flipV="1">
              <a:off x="971550" y="484528"/>
              <a:ext cx="0" cy="205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61B501D-303C-43DC-8B0A-7E2BBF13F784}"/>
                </a:ext>
              </a:extLst>
            </p:cNvPr>
            <p:cNvSpPr txBox="1"/>
            <p:nvPr/>
          </p:nvSpPr>
          <p:spPr>
            <a:xfrm>
              <a:off x="0" y="1717406"/>
              <a:ext cx="1013428" cy="430887"/>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Phototrophs abundance</a:t>
              </a:r>
            </a:p>
          </p:txBody>
        </p:sp>
      </p:grpSp>
      <p:grpSp>
        <p:nvGrpSpPr>
          <p:cNvPr id="8" name="Groupe 7">
            <a:extLst>
              <a:ext uri="{FF2B5EF4-FFF2-40B4-BE49-F238E27FC236}">
                <a16:creationId xmlns:a16="http://schemas.microsoft.com/office/drawing/2014/main" id="{B60492A2-9407-4D75-AFC3-AADA8A90F1FB}"/>
              </a:ext>
            </a:extLst>
          </p:cNvPr>
          <p:cNvGrpSpPr/>
          <p:nvPr/>
        </p:nvGrpSpPr>
        <p:grpSpPr>
          <a:xfrm>
            <a:off x="1562100" y="2702858"/>
            <a:ext cx="3073858" cy="261610"/>
            <a:chOff x="1562100" y="2702858"/>
            <a:chExt cx="3073858" cy="261610"/>
          </a:xfrm>
        </p:grpSpPr>
        <p:cxnSp>
          <p:nvCxnSpPr>
            <p:cNvPr id="5" name="Connecteur droit avec flèche 4">
              <a:extLst>
                <a:ext uri="{FF2B5EF4-FFF2-40B4-BE49-F238E27FC236}">
                  <a16:creationId xmlns:a16="http://schemas.microsoft.com/office/drawing/2014/main" id="{AB7ED35D-69AF-40FC-B8FD-8748392A414E}"/>
                </a:ext>
              </a:extLst>
            </p:cNvPr>
            <p:cNvCxnSpPr>
              <a:cxnSpLocks/>
            </p:cNvCxnSpPr>
            <p:nvPr/>
          </p:nvCxnSpPr>
          <p:spPr>
            <a:xfrm>
              <a:off x="1562100" y="2838450"/>
              <a:ext cx="2628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C36B5EF-469C-4E24-BC62-0104E876A129}"/>
                </a:ext>
              </a:extLst>
            </p:cNvPr>
            <p:cNvSpPr txBox="1"/>
            <p:nvPr/>
          </p:nvSpPr>
          <p:spPr>
            <a:xfrm>
              <a:off x="4124325" y="2702858"/>
              <a:ext cx="511633"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a:t>
              </a:r>
            </a:p>
          </p:txBody>
        </p:sp>
      </p:grpSp>
      <p:grpSp>
        <p:nvGrpSpPr>
          <p:cNvPr id="10" name="Groupe 9">
            <a:extLst>
              <a:ext uri="{FF2B5EF4-FFF2-40B4-BE49-F238E27FC236}">
                <a16:creationId xmlns:a16="http://schemas.microsoft.com/office/drawing/2014/main" id="{CF8A7CE7-D1CC-427F-A954-F26966779E25}"/>
              </a:ext>
            </a:extLst>
          </p:cNvPr>
          <p:cNvGrpSpPr/>
          <p:nvPr/>
        </p:nvGrpSpPr>
        <p:grpSpPr>
          <a:xfrm>
            <a:off x="0" y="3537859"/>
            <a:ext cx="5283460" cy="3265339"/>
            <a:chOff x="0" y="3537859"/>
            <a:chExt cx="5283460" cy="3265339"/>
          </a:xfrm>
        </p:grpSpPr>
        <p:pic>
          <p:nvPicPr>
            <p:cNvPr id="2" name="Image 1">
              <a:extLst>
                <a:ext uri="{FF2B5EF4-FFF2-40B4-BE49-F238E27FC236}">
                  <a16:creationId xmlns:a16="http://schemas.microsoft.com/office/drawing/2014/main" id="{A72C3507-0451-4F86-98A2-B1117CAF013E}"/>
                </a:ext>
              </a:extLst>
            </p:cNvPr>
            <p:cNvPicPr>
              <a:picLocks noChangeAspect="1"/>
            </p:cNvPicPr>
            <p:nvPr/>
          </p:nvPicPr>
          <p:blipFill>
            <a:blip r:embed="rId7"/>
            <a:stretch>
              <a:fillRect/>
            </a:stretch>
          </p:blipFill>
          <p:spPr>
            <a:xfrm>
              <a:off x="1111766" y="3537859"/>
              <a:ext cx="3184647" cy="2563706"/>
            </a:xfrm>
            <a:prstGeom prst="rect">
              <a:avLst/>
            </a:prstGeom>
          </p:spPr>
        </p:pic>
        <p:grpSp>
          <p:nvGrpSpPr>
            <p:cNvPr id="4" name="Groupe 3">
              <a:extLst>
                <a:ext uri="{FF2B5EF4-FFF2-40B4-BE49-F238E27FC236}">
                  <a16:creationId xmlns:a16="http://schemas.microsoft.com/office/drawing/2014/main" id="{C988AAD1-F354-4646-BF20-BBAF9B31E954}"/>
                </a:ext>
              </a:extLst>
            </p:cNvPr>
            <p:cNvGrpSpPr/>
            <p:nvPr/>
          </p:nvGrpSpPr>
          <p:grpSpPr>
            <a:xfrm>
              <a:off x="715011" y="6291384"/>
              <a:ext cx="4568449" cy="511814"/>
              <a:chOff x="715010" y="6101565"/>
              <a:chExt cx="4568449" cy="511814"/>
            </a:xfrm>
          </p:grpSpPr>
          <p:sp>
            <p:nvSpPr>
              <p:cNvPr id="17" name="ZoneTexte 16">
                <a:extLst>
                  <a:ext uri="{FF2B5EF4-FFF2-40B4-BE49-F238E27FC236}">
                    <a16:creationId xmlns:a16="http://schemas.microsoft.com/office/drawing/2014/main" id="{E1526DAC-C29A-44B7-8531-707311CD9CD7}"/>
                  </a:ext>
                </a:extLst>
              </p:cNvPr>
              <p:cNvSpPr txBox="1"/>
              <p:nvPr/>
            </p:nvSpPr>
            <p:spPr>
              <a:xfrm>
                <a:off x="715010" y="6101565"/>
                <a:ext cx="4149935"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Fungal gene copies function of pH and light </a:t>
                </a:r>
              </a:p>
            </p:txBody>
          </p:sp>
          <p:sp>
            <p:nvSpPr>
              <p:cNvPr id="18" name="ZoneTexte 17">
                <a:extLst>
                  <a:ext uri="{FF2B5EF4-FFF2-40B4-BE49-F238E27FC236}">
                    <a16:creationId xmlns:a16="http://schemas.microsoft.com/office/drawing/2014/main" id="{13FC797D-755E-4ABC-B819-7569AFE33BFE}"/>
                  </a:ext>
                </a:extLst>
              </p:cNvPr>
              <p:cNvSpPr txBox="1"/>
              <p:nvPr/>
            </p:nvSpPr>
            <p:spPr>
              <a:xfrm>
                <a:off x="2691908" y="6351769"/>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Sauze et.al, 2017</a:t>
                </a:r>
              </a:p>
            </p:txBody>
          </p:sp>
        </p:grpSp>
        <p:grpSp>
          <p:nvGrpSpPr>
            <p:cNvPr id="24" name="Groupe 23">
              <a:extLst>
                <a:ext uri="{FF2B5EF4-FFF2-40B4-BE49-F238E27FC236}">
                  <a16:creationId xmlns:a16="http://schemas.microsoft.com/office/drawing/2014/main" id="{3A6E53DE-DDF8-434B-AFEC-19B755563697}"/>
                </a:ext>
              </a:extLst>
            </p:cNvPr>
            <p:cNvGrpSpPr/>
            <p:nvPr/>
          </p:nvGrpSpPr>
          <p:grpSpPr>
            <a:xfrm>
              <a:off x="1562100" y="6065670"/>
              <a:ext cx="3073858" cy="261610"/>
              <a:chOff x="1562100" y="2702858"/>
              <a:chExt cx="3073858" cy="261610"/>
            </a:xfrm>
          </p:grpSpPr>
          <p:cxnSp>
            <p:nvCxnSpPr>
              <p:cNvPr id="25" name="Connecteur droit avec flèche 24">
                <a:extLst>
                  <a:ext uri="{FF2B5EF4-FFF2-40B4-BE49-F238E27FC236}">
                    <a16:creationId xmlns:a16="http://schemas.microsoft.com/office/drawing/2014/main" id="{E86AF0EE-60B8-424D-8891-C8F90DA69077}"/>
                  </a:ext>
                </a:extLst>
              </p:cNvPr>
              <p:cNvCxnSpPr>
                <a:cxnSpLocks/>
              </p:cNvCxnSpPr>
              <p:nvPr/>
            </p:nvCxnSpPr>
            <p:spPr>
              <a:xfrm>
                <a:off x="1562100" y="2838450"/>
                <a:ext cx="2628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A487BB3F-0FDA-4043-9176-81C1F95E4C25}"/>
                  </a:ext>
                </a:extLst>
              </p:cNvPr>
              <p:cNvSpPr txBox="1"/>
              <p:nvPr/>
            </p:nvSpPr>
            <p:spPr>
              <a:xfrm>
                <a:off x="4124325" y="2702858"/>
                <a:ext cx="511633"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a:t>
                </a:r>
              </a:p>
            </p:txBody>
          </p:sp>
        </p:grpSp>
        <p:grpSp>
          <p:nvGrpSpPr>
            <p:cNvPr id="33" name="Groupe 32">
              <a:extLst>
                <a:ext uri="{FF2B5EF4-FFF2-40B4-BE49-F238E27FC236}">
                  <a16:creationId xmlns:a16="http://schemas.microsoft.com/office/drawing/2014/main" id="{859073BB-3CB8-48EE-A1B6-C9ED3AEBC863}"/>
                </a:ext>
              </a:extLst>
            </p:cNvPr>
            <p:cNvGrpSpPr/>
            <p:nvPr/>
          </p:nvGrpSpPr>
          <p:grpSpPr>
            <a:xfrm>
              <a:off x="0" y="3966411"/>
              <a:ext cx="1013428" cy="2054036"/>
              <a:chOff x="0" y="484528"/>
              <a:chExt cx="1013428" cy="2054036"/>
            </a:xfrm>
          </p:grpSpPr>
          <p:cxnSp>
            <p:nvCxnSpPr>
              <p:cNvPr id="34" name="Connecteur droit avec flèche 33">
                <a:extLst>
                  <a:ext uri="{FF2B5EF4-FFF2-40B4-BE49-F238E27FC236}">
                    <a16:creationId xmlns:a16="http://schemas.microsoft.com/office/drawing/2014/main" id="{5E4F49ED-C167-4212-88B6-57547BAF4AA5}"/>
                  </a:ext>
                </a:extLst>
              </p:cNvPr>
              <p:cNvCxnSpPr>
                <a:cxnSpLocks/>
              </p:cNvCxnSpPr>
              <p:nvPr/>
            </p:nvCxnSpPr>
            <p:spPr>
              <a:xfrm flipV="1">
                <a:off x="971550" y="484528"/>
                <a:ext cx="0" cy="205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32B74E6A-134F-4B2C-8F02-BD479147D9D1}"/>
                  </a:ext>
                </a:extLst>
              </p:cNvPr>
              <p:cNvSpPr txBox="1"/>
              <p:nvPr/>
            </p:nvSpPr>
            <p:spPr>
              <a:xfrm>
                <a:off x="0" y="1717406"/>
                <a:ext cx="1013428" cy="430887"/>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Fungal abundance</a:t>
                </a:r>
              </a:p>
            </p:txBody>
          </p:sp>
        </p:grpSp>
      </p:grpSp>
      <p:cxnSp>
        <p:nvCxnSpPr>
          <p:cNvPr id="36" name="Connecteur droit avec flèche 35">
            <a:extLst>
              <a:ext uri="{FF2B5EF4-FFF2-40B4-BE49-F238E27FC236}">
                <a16:creationId xmlns:a16="http://schemas.microsoft.com/office/drawing/2014/main" id="{F192E19B-1C33-43E5-AFF6-15FB914447E7}"/>
              </a:ext>
            </a:extLst>
          </p:cNvPr>
          <p:cNvCxnSpPr>
            <a:cxnSpLocks/>
          </p:cNvCxnSpPr>
          <p:nvPr/>
        </p:nvCxnSpPr>
        <p:spPr>
          <a:xfrm flipV="1">
            <a:off x="2175615" y="3725648"/>
            <a:ext cx="1676208" cy="11360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60A7E558-15CA-4FE4-96F1-B7FAD6C8392A}"/>
              </a:ext>
            </a:extLst>
          </p:cNvPr>
          <p:cNvSpPr txBox="1"/>
          <p:nvPr/>
        </p:nvSpPr>
        <p:spPr>
          <a:xfrm>
            <a:off x="1731025" y="3541665"/>
            <a:ext cx="1808298" cy="769441"/>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Fungal abundance increases with pH when associated with phototrophs ! </a:t>
            </a:r>
          </a:p>
        </p:txBody>
      </p:sp>
    </p:spTree>
    <p:extLst>
      <p:ext uri="{BB962C8B-B14F-4D97-AF65-F5344CB8AC3E}">
        <p14:creationId xmlns:p14="http://schemas.microsoft.com/office/powerpoint/2010/main" val="1826033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12">
            <a:extLst>
              <a:ext uri="{FF2B5EF4-FFF2-40B4-BE49-F238E27FC236}">
                <a16:creationId xmlns:a16="http://schemas.microsoft.com/office/drawing/2014/main" id="{85904407-08D5-4064-95E4-91DFC173B635}"/>
              </a:ext>
            </a:extLst>
          </p:cNvPr>
          <p:cNvCxnSpPr>
            <a:cxnSpLocks/>
          </p:cNvCxnSpPr>
          <p:nvPr/>
        </p:nvCxnSpPr>
        <p:spPr>
          <a:xfrm>
            <a:off x="5295900" y="1514475"/>
            <a:ext cx="0" cy="5095875"/>
          </a:xfrm>
          <a:prstGeom prst="line">
            <a:avLst/>
          </a:prstGeom>
          <a:ln w="19050"/>
        </p:spPr>
        <p:style>
          <a:lnRef idx="1">
            <a:schemeClr val="dk1"/>
          </a:lnRef>
          <a:fillRef idx="0">
            <a:schemeClr val="dk1"/>
          </a:fillRef>
          <a:effectRef idx="0">
            <a:schemeClr val="dk1"/>
          </a:effectRef>
          <a:fontRef idx="minor">
            <a:schemeClr val="tx1"/>
          </a:fontRef>
        </p:style>
      </p:cxnSp>
      <p:sp>
        <p:nvSpPr>
          <p:cNvPr id="26" name="ZoneTexte 25">
            <a:extLst>
              <a:ext uri="{FF2B5EF4-FFF2-40B4-BE49-F238E27FC236}">
                <a16:creationId xmlns:a16="http://schemas.microsoft.com/office/drawing/2014/main" id="{00D10B8F-6913-46FC-8B78-CEF3C8B2AB94}"/>
              </a:ext>
            </a:extLst>
          </p:cNvPr>
          <p:cNvSpPr txBox="1"/>
          <p:nvPr/>
        </p:nvSpPr>
        <p:spPr>
          <a:xfrm>
            <a:off x="2704093" y="3162574"/>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Sauze et.al, 2017</a:t>
            </a:r>
          </a:p>
        </p:txBody>
      </p:sp>
      <p:pic>
        <p:nvPicPr>
          <p:cNvPr id="3" name="Image 2">
            <a:extLst>
              <a:ext uri="{FF2B5EF4-FFF2-40B4-BE49-F238E27FC236}">
                <a16:creationId xmlns:a16="http://schemas.microsoft.com/office/drawing/2014/main" id="{CFA5946C-92F0-472D-8301-0C65FF50F66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t="3359"/>
          <a:stretch/>
        </p:blipFill>
        <p:spPr>
          <a:xfrm>
            <a:off x="1111766" y="310709"/>
            <a:ext cx="3184654" cy="2401674"/>
          </a:xfrm>
          <a:prstGeom prst="rect">
            <a:avLst/>
          </a:prstGeom>
        </p:spPr>
      </p:pic>
      <p:grpSp>
        <p:nvGrpSpPr>
          <p:cNvPr id="11" name="Groupe 10">
            <a:extLst>
              <a:ext uri="{FF2B5EF4-FFF2-40B4-BE49-F238E27FC236}">
                <a16:creationId xmlns:a16="http://schemas.microsoft.com/office/drawing/2014/main" id="{5A9442A7-8DAE-43B7-BEF8-36FBD868C8B6}"/>
              </a:ext>
            </a:extLst>
          </p:cNvPr>
          <p:cNvGrpSpPr/>
          <p:nvPr/>
        </p:nvGrpSpPr>
        <p:grpSpPr>
          <a:xfrm>
            <a:off x="4514850" y="310709"/>
            <a:ext cx="1581143" cy="666914"/>
            <a:chOff x="4514850" y="310709"/>
            <a:chExt cx="1581143" cy="666914"/>
          </a:xfrm>
        </p:grpSpPr>
        <p:sp>
          <p:nvSpPr>
            <p:cNvPr id="7" name="Rectangle 6">
              <a:extLst>
                <a:ext uri="{FF2B5EF4-FFF2-40B4-BE49-F238E27FC236}">
                  <a16:creationId xmlns:a16="http://schemas.microsoft.com/office/drawing/2014/main" id="{AC0C1099-3F0B-4BC6-876E-06255B885F99}"/>
                </a:ext>
              </a:extLst>
            </p:cNvPr>
            <p:cNvSpPr/>
            <p:nvPr/>
          </p:nvSpPr>
          <p:spPr>
            <a:xfrm>
              <a:off x="4514850" y="310709"/>
              <a:ext cx="257175" cy="261610"/>
            </a:xfrm>
            <a:prstGeom prst="rect">
              <a:avLst/>
            </a:prstGeom>
            <a:solidFill>
              <a:schemeClr val="bg1">
                <a:lumMod val="7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FCCAEF8-A4A4-4881-A0E5-4995FD824E27}"/>
                </a:ext>
              </a:extLst>
            </p:cNvPr>
            <p:cNvSpPr/>
            <p:nvPr/>
          </p:nvSpPr>
          <p:spPr>
            <a:xfrm>
              <a:off x="4514850" y="716013"/>
              <a:ext cx="257175" cy="261610"/>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ZoneTexte 27">
              <a:extLst>
                <a:ext uri="{FF2B5EF4-FFF2-40B4-BE49-F238E27FC236}">
                  <a16:creationId xmlns:a16="http://schemas.microsoft.com/office/drawing/2014/main" id="{273EA19A-3B31-43EA-A558-48B9FF6077D1}"/>
                </a:ext>
              </a:extLst>
            </p:cNvPr>
            <p:cNvSpPr txBox="1"/>
            <p:nvPr/>
          </p:nvSpPr>
          <p:spPr>
            <a:xfrm>
              <a:off x="4784267" y="310709"/>
              <a:ext cx="1311726"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Light conditions</a:t>
              </a:r>
            </a:p>
          </p:txBody>
        </p:sp>
        <p:sp>
          <p:nvSpPr>
            <p:cNvPr id="29" name="ZoneTexte 28">
              <a:extLst>
                <a:ext uri="{FF2B5EF4-FFF2-40B4-BE49-F238E27FC236}">
                  <a16:creationId xmlns:a16="http://schemas.microsoft.com/office/drawing/2014/main" id="{BEB2B3E3-3F77-4A27-9103-086ADB053032}"/>
                </a:ext>
              </a:extLst>
            </p:cNvPr>
            <p:cNvSpPr txBox="1"/>
            <p:nvPr/>
          </p:nvSpPr>
          <p:spPr>
            <a:xfrm>
              <a:off x="4784267" y="716013"/>
              <a:ext cx="131172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Dark conditions</a:t>
              </a:r>
            </a:p>
          </p:txBody>
        </p:sp>
      </p:grpSp>
      <p:sp>
        <p:nvSpPr>
          <p:cNvPr id="30" name="ZoneTexte 29">
            <a:extLst>
              <a:ext uri="{FF2B5EF4-FFF2-40B4-BE49-F238E27FC236}">
                <a16:creationId xmlns:a16="http://schemas.microsoft.com/office/drawing/2014/main" id="{86B8D6C1-10D8-4780-B20A-3F1B90277DD5}"/>
              </a:ext>
            </a:extLst>
          </p:cNvPr>
          <p:cNvSpPr txBox="1"/>
          <p:nvPr/>
        </p:nvSpPr>
        <p:spPr>
          <a:xfrm>
            <a:off x="715011" y="2888075"/>
            <a:ext cx="4149935"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Phototrophs gene copies function of pH and light </a:t>
            </a:r>
          </a:p>
        </p:txBody>
      </p:sp>
      <p:grpSp>
        <p:nvGrpSpPr>
          <p:cNvPr id="9" name="Groupe 8">
            <a:extLst>
              <a:ext uri="{FF2B5EF4-FFF2-40B4-BE49-F238E27FC236}">
                <a16:creationId xmlns:a16="http://schemas.microsoft.com/office/drawing/2014/main" id="{F555BD9F-E670-4CC6-A00F-F593A10C7AA5}"/>
              </a:ext>
            </a:extLst>
          </p:cNvPr>
          <p:cNvGrpSpPr/>
          <p:nvPr/>
        </p:nvGrpSpPr>
        <p:grpSpPr>
          <a:xfrm>
            <a:off x="0" y="484528"/>
            <a:ext cx="1013428" cy="2054036"/>
            <a:chOff x="0" y="484528"/>
            <a:chExt cx="1013428" cy="2054036"/>
          </a:xfrm>
        </p:grpSpPr>
        <p:cxnSp>
          <p:nvCxnSpPr>
            <p:cNvPr id="31" name="Connecteur droit avec flèche 30">
              <a:extLst>
                <a:ext uri="{FF2B5EF4-FFF2-40B4-BE49-F238E27FC236}">
                  <a16:creationId xmlns:a16="http://schemas.microsoft.com/office/drawing/2014/main" id="{D21DE293-EAF1-42D3-8839-742FB2587690}"/>
                </a:ext>
              </a:extLst>
            </p:cNvPr>
            <p:cNvCxnSpPr>
              <a:cxnSpLocks/>
            </p:cNvCxnSpPr>
            <p:nvPr/>
          </p:nvCxnSpPr>
          <p:spPr>
            <a:xfrm flipV="1">
              <a:off x="971550" y="484528"/>
              <a:ext cx="0" cy="205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61B501D-303C-43DC-8B0A-7E2BBF13F784}"/>
                </a:ext>
              </a:extLst>
            </p:cNvPr>
            <p:cNvSpPr txBox="1"/>
            <p:nvPr/>
          </p:nvSpPr>
          <p:spPr>
            <a:xfrm>
              <a:off x="0" y="1717406"/>
              <a:ext cx="1013428" cy="430887"/>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Phototrophs abundance</a:t>
              </a:r>
            </a:p>
          </p:txBody>
        </p:sp>
      </p:grpSp>
      <p:grpSp>
        <p:nvGrpSpPr>
          <p:cNvPr id="8" name="Groupe 7">
            <a:extLst>
              <a:ext uri="{FF2B5EF4-FFF2-40B4-BE49-F238E27FC236}">
                <a16:creationId xmlns:a16="http://schemas.microsoft.com/office/drawing/2014/main" id="{B60492A2-9407-4D75-AFC3-AADA8A90F1FB}"/>
              </a:ext>
            </a:extLst>
          </p:cNvPr>
          <p:cNvGrpSpPr/>
          <p:nvPr/>
        </p:nvGrpSpPr>
        <p:grpSpPr>
          <a:xfrm>
            <a:off x="1562100" y="2702858"/>
            <a:ext cx="3073858" cy="261610"/>
            <a:chOff x="1562100" y="2702858"/>
            <a:chExt cx="3073858" cy="261610"/>
          </a:xfrm>
        </p:grpSpPr>
        <p:cxnSp>
          <p:nvCxnSpPr>
            <p:cNvPr id="5" name="Connecteur droit avec flèche 4">
              <a:extLst>
                <a:ext uri="{FF2B5EF4-FFF2-40B4-BE49-F238E27FC236}">
                  <a16:creationId xmlns:a16="http://schemas.microsoft.com/office/drawing/2014/main" id="{AB7ED35D-69AF-40FC-B8FD-8748392A414E}"/>
                </a:ext>
              </a:extLst>
            </p:cNvPr>
            <p:cNvCxnSpPr>
              <a:cxnSpLocks/>
            </p:cNvCxnSpPr>
            <p:nvPr/>
          </p:nvCxnSpPr>
          <p:spPr>
            <a:xfrm>
              <a:off x="1562100" y="2838450"/>
              <a:ext cx="2628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C36B5EF-469C-4E24-BC62-0104E876A129}"/>
                </a:ext>
              </a:extLst>
            </p:cNvPr>
            <p:cNvSpPr txBox="1"/>
            <p:nvPr/>
          </p:nvSpPr>
          <p:spPr>
            <a:xfrm>
              <a:off x="4124325" y="2702858"/>
              <a:ext cx="511633"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a:t>
              </a:r>
            </a:p>
          </p:txBody>
        </p:sp>
      </p:grpSp>
      <p:grpSp>
        <p:nvGrpSpPr>
          <p:cNvPr id="10" name="Groupe 9">
            <a:extLst>
              <a:ext uri="{FF2B5EF4-FFF2-40B4-BE49-F238E27FC236}">
                <a16:creationId xmlns:a16="http://schemas.microsoft.com/office/drawing/2014/main" id="{CF8A7CE7-D1CC-427F-A954-F26966779E25}"/>
              </a:ext>
            </a:extLst>
          </p:cNvPr>
          <p:cNvGrpSpPr/>
          <p:nvPr/>
        </p:nvGrpSpPr>
        <p:grpSpPr>
          <a:xfrm>
            <a:off x="0" y="3537859"/>
            <a:ext cx="5283460" cy="3265339"/>
            <a:chOff x="0" y="3537859"/>
            <a:chExt cx="5283460" cy="3265339"/>
          </a:xfrm>
        </p:grpSpPr>
        <p:pic>
          <p:nvPicPr>
            <p:cNvPr id="2" name="Image 1">
              <a:extLst>
                <a:ext uri="{FF2B5EF4-FFF2-40B4-BE49-F238E27FC236}">
                  <a16:creationId xmlns:a16="http://schemas.microsoft.com/office/drawing/2014/main" id="{A72C3507-0451-4F86-98A2-B1117CAF013E}"/>
                </a:ext>
              </a:extLst>
            </p:cNvPr>
            <p:cNvPicPr>
              <a:picLocks noChangeAspect="1"/>
            </p:cNvPicPr>
            <p:nvPr/>
          </p:nvPicPr>
          <p:blipFill>
            <a:blip r:embed="rId7"/>
            <a:stretch>
              <a:fillRect/>
            </a:stretch>
          </p:blipFill>
          <p:spPr>
            <a:xfrm>
              <a:off x="1111766" y="3537859"/>
              <a:ext cx="3184647" cy="2563706"/>
            </a:xfrm>
            <a:prstGeom prst="rect">
              <a:avLst/>
            </a:prstGeom>
          </p:spPr>
        </p:pic>
        <p:grpSp>
          <p:nvGrpSpPr>
            <p:cNvPr id="4" name="Groupe 3">
              <a:extLst>
                <a:ext uri="{FF2B5EF4-FFF2-40B4-BE49-F238E27FC236}">
                  <a16:creationId xmlns:a16="http://schemas.microsoft.com/office/drawing/2014/main" id="{C988AAD1-F354-4646-BF20-BBAF9B31E954}"/>
                </a:ext>
              </a:extLst>
            </p:cNvPr>
            <p:cNvGrpSpPr/>
            <p:nvPr/>
          </p:nvGrpSpPr>
          <p:grpSpPr>
            <a:xfrm>
              <a:off x="715011" y="6291384"/>
              <a:ext cx="4568449" cy="511814"/>
              <a:chOff x="715010" y="6101565"/>
              <a:chExt cx="4568449" cy="511814"/>
            </a:xfrm>
          </p:grpSpPr>
          <p:sp>
            <p:nvSpPr>
              <p:cNvPr id="17" name="ZoneTexte 16">
                <a:extLst>
                  <a:ext uri="{FF2B5EF4-FFF2-40B4-BE49-F238E27FC236}">
                    <a16:creationId xmlns:a16="http://schemas.microsoft.com/office/drawing/2014/main" id="{E1526DAC-C29A-44B7-8531-707311CD9CD7}"/>
                  </a:ext>
                </a:extLst>
              </p:cNvPr>
              <p:cNvSpPr txBox="1"/>
              <p:nvPr/>
            </p:nvSpPr>
            <p:spPr>
              <a:xfrm>
                <a:off x="715010" y="6101565"/>
                <a:ext cx="4149935"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Fungal gene copies function of pH and light </a:t>
                </a:r>
              </a:p>
            </p:txBody>
          </p:sp>
          <p:sp>
            <p:nvSpPr>
              <p:cNvPr id="18" name="ZoneTexte 17">
                <a:extLst>
                  <a:ext uri="{FF2B5EF4-FFF2-40B4-BE49-F238E27FC236}">
                    <a16:creationId xmlns:a16="http://schemas.microsoft.com/office/drawing/2014/main" id="{13FC797D-755E-4ABC-B819-7569AFE33BFE}"/>
                  </a:ext>
                </a:extLst>
              </p:cNvPr>
              <p:cNvSpPr txBox="1"/>
              <p:nvPr/>
            </p:nvSpPr>
            <p:spPr>
              <a:xfrm>
                <a:off x="2691908" y="6351769"/>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Sauze et.al, 2017</a:t>
                </a:r>
              </a:p>
            </p:txBody>
          </p:sp>
        </p:grpSp>
        <p:grpSp>
          <p:nvGrpSpPr>
            <p:cNvPr id="24" name="Groupe 23">
              <a:extLst>
                <a:ext uri="{FF2B5EF4-FFF2-40B4-BE49-F238E27FC236}">
                  <a16:creationId xmlns:a16="http://schemas.microsoft.com/office/drawing/2014/main" id="{3A6E53DE-DDF8-434B-AFEC-19B755563697}"/>
                </a:ext>
              </a:extLst>
            </p:cNvPr>
            <p:cNvGrpSpPr/>
            <p:nvPr/>
          </p:nvGrpSpPr>
          <p:grpSpPr>
            <a:xfrm>
              <a:off x="1562100" y="6065670"/>
              <a:ext cx="3073858" cy="261610"/>
              <a:chOff x="1562100" y="2702858"/>
              <a:chExt cx="3073858" cy="261610"/>
            </a:xfrm>
          </p:grpSpPr>
          <p:cxnSp>
            <p:nvCxnSpPr>
              <p:cNvPr id="25" name="Connecteur droit avec flèche 24">
                <a:extLst>
                  <a:ext uri="{FF2B5EF4-FFF2-40B4-BE49-F238E27FC236}">
                    <a16:creationId xmlns:a16="http://schemas.microsoft.com/office/drawing/2014/main" id="{E86AF0EE-60B8-424D-8891-C8F90DA69077}"/>
                  </a:ext>
                </a:extLst>
              </p:cNvPr>
              <p:cNvCxnSpPr>
                <a:cxnSpLocks/>
              </p:cNvCxnSpPr>
              <p:nvPr/>
            </p:nvCxnSpPr>
            <p:spPr>
              <a:xfrm>
                <a:off x="1562100" y="2838450"/>
                <a:ext cx="2628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A487BB3F-0FDA-4043-9176-81C1F95E4C25}"/>
                  </a:ext>
                </a:extLst>
              </p:cNvPr>
              <p:cNvSpPr txBox="1"/>
              <p:nvPr/>
            </p:nvSpPr>
            <p:spPr>
              <a:xfrm>
                <a:off x="4124325" y="2702858"/>
                <a:ext cx="511633"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pH</a:t>
                </a:r>
              </a:p>
            </p:txBody>
          </p:sp>
        </p:grpSp>
        <p:grpSp>
          <p:nvGrpSpPr>
            <p:cNvPr id="33" name="Groupe 32">
              <a:extLst>
                <a:ext uri="{FF2B5EF4-FFF2-40B4-BE49-F238E27FC236}">
                  <a16:creationId xmlns:a16="http://schemas.microsoft.com/office/drawing/2014/main" id="{859073BB-3CB8-48EE-A1B6-C9ED3AEBC863}"/>
                </a:ext>
              </a:extLst>
            </p:cNvPr>
            <p:cNvGrpSpPr/>
            <p:nvPr/>
          </p:nvGrpSpPr>
          <p:grpSpPr>
            <a:xfrm>
              <a:off x="0" y="3966411"/>
              <a:ext cx="1013428" cy="2054036"/>
              <a:chOff x="0" y="484528"/>
              <a:chExt cx="1013428" cy="2054036"/>
            </a:xfrm>
          </p:grpSpPr>
          <p:cxnSp>
            <p:nvCxnSpPr>
              <p:cNvPr id="34" name="Connecteur droit avec flèche 33">
                <a:extLst>
                  <a:ext uri="{FF2B5EF4-FFF2-40B4-BE49-F238E27FC236}">
                    <a16:creationId xmlns:a16="http://schemas.microsoft.com/office/drawing/2014/main" id="{5E4F49ED-C167-4212-88B6-57547BAF4AA5}"/>
                  </a:ext>
                </a:extLst>
              </p:cNvPr>
              <p:cNvCxnSpPr>
                <a:cxnSpLocks/>
              </p:cNvCxnSpPr>
              <p:nvPr/>
            </p:nvCxnSpPr>
            <p:spPr>
              <a:xfrm flipV="1">
                <a:off x="971550" y="484528"/>
                <a:ext cx="0" cy="205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32B74E6A-134F-4B2C-8F02-BD479147D9D1}"/>
                  </a:ext>
                </a:extLst>
              </p:cNvPr>
              <p:cNvSpPr txBox="1"/>
              <p:nvPr/>
            </p:nvSpPr>
            <p:spPr>
              <a:xfrm>
                <a:off x="0" y="1717406"/>
                <a:ext cx="1013428" cy="430887"/>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Fungal abundance</a:t>
                </a:r>
              </a:p>
            </p:txBody>
          </p:sp>
        </p:grpSp>
      </p:grpSp>
      <p:cxnSp>
        <p:nvCxnSpPr>
          <p:cNvPr id="36" name="Connecteur droit avec flèche 35">
            <a:extLst>
              <a:ext uri="{FF2B5EF4-FFF2-40B4-BE49-F238E27FC236}">
                <a16:creationId xmlns:a16="http://schemas.microsoft.com/office/drawing/2014/main" id="{F192E19B-1C33-43E5-AFF6-15FB914447E7}"/>
              </a:ext>
            </a:extLst>
          </p:cNvPr>
          <p:cNvCxnSpPr>
            <a:cxnSpLocks/>
          </p:cNvCxnSpPr>
          <p:nvPr/>
        </p:nvCxnSpPr>
        <p:spPr>
          <a:xfrm flipV="1">
            <a:off x="2175615" y="3725648"/>
            <a:ext cx="1676208" cy="11360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e 11">
            <a:extLst>
              <a:ext uri="{FF2B5EF4-FFF2-40B4-BE49-F238E27FC236}">
                <a16:creationId xmlns:a16="http://schemas.microsoft.com/office/drawing/2014/main" id="{20D732F1-9B93-492B-8836-D847F8BA0357}"/>
              </a:ext>
            </a:extLst>
          </p:cNvPr>
          <p:cNvGrpSpPr/>
          <p:nvPr/>
        </p:nvGrpSpPr>
        <p:grpSpPr>
          <a:xfrm>
            <a:off x="6530933" y="310709"/>
            <a:ext cx="4864633" cy="5171227"/>
            <a:chOff x="6530933" y="572319"/>
            <a:chExt cx="4864633" cy="5171227"/>
          </a:xfrm>
        </p:grpSpPr>
        <p:pic>
          <p:nvPicPr>
            <p:cNvPr id="6" name="Image 5">
              <a:extLst>
                <a:ext uri="{FF2B5EF4-FFF2-40B4-BE49-F238E27FC236}">
                  <a16:creationId xmlns:a16="http://schemas.microsoft.com/office/drawing/2014/main" id="{9F567C5E-5A6F-4103-BC4F-67F4B0A21582}"/>
                </a:ext>
              </a:extLst>
            </p:cNvPr>
            <p:cNvPicPr>
              <a:picLocks noChangeAspect="1"/>
            </p:cNvPicPr>
            <p:nvPr/>
          </p:nvPicPr>
          <p:blipFill>
            <a:blip r:embed="rId8"/>
            <a:stretch>
              <a:fillRect/>
            </a:stretch>
          </p:blipFill>
          <p:spPr>
            <a:xfrm>
              <a:off x="6530933" y="1376064"/>
              <a:ext cx="4348050" cy="3701130"/>
            </a:xfrm>
            <a:prstGeom prst="rect">
              <a:avLst/>
            </a:prstGeom>
          </p:spPr>
        </p:pic>
        <p:sp>
          <p:nvSpPr>
            <p:cNvPr id="37" name="ZoneTexte 36">
              <a:extLst>
                <a:ext uri="{FF2B5EF4-FFF2-40B4-BE49-F238E27FC236}">
                  <a16:creationId xmlns:a16="http://schemas.microsoft.com/office/drawing/2014/main" id="{B017DEC7-395B-46F4-B90D-D43377AEE768}"/>
                </a:ext>
              </a:extLst>
            </p:cNvPr>
            <p:cNvSpPr txBox="1"/>
            <p:nvPr/>
          </p:nvSpPr>
          <p:spPr>
            <a:xfrm>
              <a:off x="8804015" y="5481936"/>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Sauze et.al, 2017</a:t>
              </a:r>
            </a:p>
          </p:txBody>
        </p:sp>
        <p:sp>
          <p:nvSpPr>
            <p:cNvPr id="38" name="ZoneTexte 37">
              <a:extLst>
                <a:ext uri="{FF2B5EF4-FFF2-40B4-BE49-F238E27FC236}">
                  <a16:creationId xmlns:a16="http://schemas.microsoft.com/office/drawing/2014/main" id="{D64CDD17-EA14-4857-81FB-E8C15AC40A67}"/>
                </a:ext>
              </a:extLst>
            </p:cNvPr>
            <p:cNvSpPr txBox="1"/>
            <p:nvPr/>
          </p:nvSpPr>
          <p:spPr>
            <a:xfrm>
              <a:off x="6629990" y="5219763"/>
              <a:ext cx="4149935"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COS flux function of fungal gene copies</a:t>
              </a:r>
            </a:p>
          </p:txBody>
        </p:sp>
        <p:grpSp>
          <p:nvGrpSpPr>
            <p:cNvPr id="39" name="Groupe 38">
              <a:extLst>
                <a:ext uri="{FF2B5EF4-FFF2-40B4-BE49-F238E27FC236}">
                  <a16:creationId xmlns:a16="http://schemas.microsoft.com/office/drawing/2014/main" id="{41B6F836-5055-4A9C-90B0-8C86010DCDAC}"/>
                </a:ext>
              </a:extLst>
            </p:cNvPr>
            <p:cNvGrpSpPr/>
            <p:nvPr/>
          </p:nvGrpSpPr>
          <p:grpSpPr>
            <a:xfrm>
              <a:off x="9309218" y="572319"/>
              <a:ext cx="1581143" cy="666914"/>
              <a:chOff x="4514850" y="310709"/>
              <a:chExt cx="1581143" cy="666914"/>
            </a:xfrm>
          </p:grpSpPr>
          <p:sp>
            <p:nvSpPr>
              <p:cNvPr id="40" name="Rectangle 39">
                <a:extLst>
                  <a:ext uri="{FF2B5EF4-FFF2-40B4-BE49-F238E27FC236}">
                    <a16:creationId xmlns:a16="http://schemas.microsoft.com/office/drawing/2014/main" id="{80EC4703-4DC0-4591-B888-DDA2C6A05A01}"/>
                  </a:ext>
                </a:extLst>
              </p:cNvPr>
              <p:cNvSpPr/>
              <p:nvPr/>
            </p:nvSpPr>
            <p:spPr>
              <a:xfrm>
                <a:off x="4514850" y="310709"/>
                <a:ext cx="257175" cy="261610"/>
              </a:xfrm>
              <a:prstGeom prst="rect">
                <a:avLst/>
              </a:prstGeom>
              <a:solidFill>
                <a:srgbClr val="92D05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5A86463-60CC-498C-B26F-C6E51E53A37A}"/>
                  </a:ext>
                </a:extLst>
              </p:cNvPr>
              <p:cNvSpPr/>
              <p:nvPr/>
            </p:nvSpPr>
            <p:spPr>
              <a:xfrm>
                <a:off x="4514850" y="716013"/>
                <a:ext cx="257175" cy="261610"/>
              </a:xfrm>
              <a:prstGeom prst="rect">
                <a:avLst/>
              </a:prstGeom>
              <a:solidFill>
                <a:srgbClr val="996633">
                  <a:alpha val="70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ZoneTexte 41">
                <a:extLst>
                  <a:ext uri="{FF2B5EF4-FFF2-40B4-BE49-F238E27FC236}">
                    <a16:creationId xmlns:a16="http://schemas.microsoft.com/office/drawing/2014/main" id="{E6698EFF-EEE2-4EB9-B8DE-5AA35C498C5A}"/>
                  </a:ext>
                </a:extLst>
              </p:cNvPr>
              <p:cNvSpPr txBox="1"/>
              <p:nvPr/>
            </p:nvSpPr>
            <p:spPr>
              <a:xfrm>
                <a:off x="4784267" y="310709"/>
                <a:ext cx="1311726"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Light conditions</a:t>
                </a:r>
              </a:p>
            </p:txBody>
          </p:sp>
          <p:sp>
            <p:nvSpPr>
              <p:cNvPr id="43" name="ZoneTexte 42">
                <a:extLst>
                  <a:ext uri="{FF2B5EF4-FFF2-40B4-BE49-F238E27FC236}">
                    <a16:creationId xmlns:a16="http://schemas.microsoft.com/office/drawing/2014/main" id="{1C5C2B8E-C023-4EA6-A0E3-D21842318A58}"/>
                  </a:ext>
                </a:extLst>
              </p:cNvPr>
              <p:cNvSpPr txBox="1"/>
              <p:nvPr/>
            </p:nvSpPr>
            <p:spPr>
              <a:xfrm>
                <a:off x="4784267" y="716013"/>
                <a:ext cx="131172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Dark conditions</a:t>
                </a:r>
              </a:p>
            </p:txBody>
          </p:sp>
        </p:grpSp>
      </p:grpSp>
      <p:grpSp>
        <p:nvGrpSpPr>
          <p:cNvPr id="44" name="Groupe 43">
            <a:extLst>
              <a:ext uri="{FF2B5EF4-FFF2-40B4-BE49-F238E27FC236}">
                <a16:creationId xmlns:a16="http://schemas.microsoft.com/office/drawing/2014/main" id="{9EA46635-1C09-4CA0-9BFD-3212728C3104}"/>
              </a:ext>
            </a:extLst>
          </p:cNvPr>
          <p:cNvGrpSpPr/>
          <p:nvPr/>
        </p:nvGrpSpPr>
        <p:grpSpPr>
          <a:xfrm>
            <a:off x="6858638" y="5605827"/>
            <a:ext cx="4536928" cy="1084922"/>
            <a:chOff x="6295381" y="5191730"/>
            <a:chExt cx="5374804" cy="1084922"/>
          </a:xfrm>
        </p:grpSpPr>
        <p:sp>
          <p:nvSpPr>
            <p:cNvPr id="45" name="ZoneTexte 44">
              <a:extLst>
                <a:ext uri="{FF2B5EF4-FFF2-40B4-BE49-F238E27FC236}">
                  <a16:creationId xmlns:a16="http://schemas.microsoft.com/office/drawing/2014/main" id="{0003BB3A-44AD-4935-A153-1047748E5932}"/>
                </a:ext>
              </a:extLst>
            </p:cNvPr>
            <p:cNvSpPr txBox="1"/>
            <p:nvPr/>
          </p:nvSpPr>
          <p:spPr>
            <a:xfrm>
              <a:off x="6295381" y="5199434"/>
              <a:ext cx="4738211" cy="1077218"/>
            </a:xfrm>
            <a:prstGeom prst="rect">
              <a:avLst/>
            </a:prstGeom>
            <a:noFill/>
          </p:spPr>
          <p:txBody>
            <a:bodyPr wrap="square" rtlCol="0">
              <a:spAutoFit/>
            </a:bodyPr>
            <a:lstStyle/>
            <a:p>
              <a:pPr algn="ctr"/>
              <a:r>
                <a:rPr lang="en-US" sz="1600" dirty="0">
                  <a:solidFill>
                    <a:srgbClr val="C00000"/>
                  </a:solidFill>
                  <a:effectLst>
                    <a:outerShdw blurRad="38100" dist="38100" dir="2700000" algn="tl">
                      <a:srgbClr val="000000">
                        <a:alpha val="43137"/>
                      </a:srgbClr>
                    </a:outerShdw>
                  </a:effectLst>
                  <a:latin typeface="Abadi Extra Light" panose="020B0204020104020204" pitchFamily="34" charset="0"/>
                </a:rPr>
                <a:t>Differences in COS fluxes cannot be explained only by microbes' abundances.</a:t>
              </a:r>
            </a:p>
            <a:p>
              <a:pPr algn="ctr"/>
              <a:endParaRPr lang="en-US" sz="1600" dirty="0">
                <a:solidFill>
                  <a:srgbClr val="C00000"/>
                </a:solidFill>
                <a:effectLst>
                  <a:outerShdw blurRad="38100" dist="38100" dir="2700000" algn="tl">
                    <a:srgbClr val="000000">
                      <a:alpha val="43137"/>
                    </a:srgbClr>
                  </a:outerShdw>
                </a:effectLst>
                <a:latin typeface="Abadi Extra Light" panose="020B0204020104020204" pitchFamily="34" charset="0"/>
              </a:endParaRPr>
            </a:p>
            <a:p>
              <a:pPr algn="ctr"/>
              <a:r>
                <a:rPr lang="en-US" sz="1600" dirty="0">
                  <a:solidFill>
                    <a:srgbClr val="C00000"/>
                  </a:solidFill>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a:t>
              </a:r>
              <a:r>
                <a:rPr lang="en-US" sz="1600" b="1" dirty="0">
                  <a:solidFill>
                    <a:srgbClr val="C00000"/>
                  </a:solidFill>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Understanding community interactions is key</a:t>
              </a:r>
              <a:endParaRPr lang="en-US" sz="1600" b="1" dirty="0">
                <a:solidFill>
                  <a:srgbClr val="C00000"/>
                </a:solidFill>
                <a:effectLst>
                  <a:outerShdw blurRad="38100" dist="38100" dir="2700000" algn="tl">
                    <a:srgbClr val="000000">
                      <a:alpha val="43137"/>
                    </a:srgbClr>
                  </a:outerShdw>
                </a:effectLst>
                <a:latin typeface="Abadi Extra Light" panose="020B0204020104020204" pitchFamily="34" charset="0"/>
              </a:endParaRPr>
            </a:p>
          </p:txBody>
        </p:sp>
        <p:pic>
          <p:nvPicPr>
            <p:cNvPr id="46" name="Image 45" descr="Une image contenant dessin&#10;&#10;Description générée automatiquement">
              <a:extLst>
                <a:ext uri="{FF2B5EF4-FFF2-40B4-BE49-F238E27FC236}">
                  <a16:creationId xmlns:a16="http://schemas.microsoft.com/office/drawing/2014/main" id="{AC71D24D-FEB6-427C-AA10-BA8A37CF7E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0869225" y="5191730"/>
              <a:ext cx="800960" cy="800960"/>
            </a:xfrm>
            <a:prstGeom prst="rect">
              <a:avLst/>
            </a:prstGeom>
          </p:spPr>
        </p:pic>
      </p:grpSp>
      <p:grpSp>
        <p:nvGrpSpPr>
          <p:cNvPr id="48" name="Groupe 47">
            <a:extLst>
              <a:ext uri="{FF2B5EF4-FFF2-40B4-BE49-F238E27FC236}">
                <a16:creationId xmlns:a16="http://schemas.microsoft.com/office/drawing/2014/main" id="{5D18BC75-1CA0-44F0-A2A9-F8F4A1A2EBDD}"/>
              </a:ext>
            </a:extLst>
          </p:cNvPr>
          <p:cNvGrpSpPr/>
          <p:nvPr/>
        </p:nvGrpSpPr>
        <p:grpSpPr>
          <a:xfrm>
            <a:off x="5412795" y="2581314"/>
            <a:ext cx="1013428" cy="2054036"/>
            <a:chOff x="0" y="484528"/>
            <a:chExt cx="1013428" cy="2054036"/>
          </a:xfrm>
        </p:grpSpPr>
        <p:cxnSp>
          <p:nvCxnSpPr>
            <p:cNvPr id="49" name="Connecteur droit avec flèche 48">
              <a:extLst>
                <a:ext uri="{FF2B5EF4-FFF2-40B4-BE49-F238E27FC236}">
                  <a16:creationId xmlns:a16="http://schemas.microsoft.com/office/drawing/2014/main" id="{891A8DF5-6EBC-48E0-B23E-460C3428F2D4}"/>
                </a:ext>
              </a:extLst>
            </p:cNvPr>
            <p:cNvCxnSpPr>
              <a:cxnSpLocks/>
            </p:cNvCxnSpPr>
            <p:nvPr/>
          </p:nvCxnSpPr>
          <p:spPr>
            <a:xfrm flipV="1">
              <a:off x="971550" y="484528"/>
              <a:ext cx="0" cy="2054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0A6F0D90-D4BA-4EF5-A900-7FB54687AE57}"/>
                </a:ext>
              </a:extLst>
            </p:cNvPr>
            <p:cNvSpPr txBox="1"/>
            <p:nvPr/>
          </p:nvSpPr>
          <p:spPr>
            <a:xfrm>
              <a:off x="0" y="1717406"/>
              <a:ext cx="1013428"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COS balance</a:t>
              </a:r>
            </a:p>
          </p:txBody>
        </p:sp>
      </p:grpSp>
      <p:grpSp>
        <p:nvGrpSpPr>
          <p:cNvPr id="51" name="Groupe 50">
            <a:extLst>
              <a:ext uri="{FF2B5EF4-FFF2-40B4-BE49-F238E27FC236}">
                <a16:creationId xmlns:a16="http://schemas.microsoft.com/office/drawing/2014/main" id="{4ECAC49A-2701-4723-9F02-E558E1FBB7CE}"/>
              </a:ext>
            </a:extLst>
          </p:cNvPr>
          <p:cNvGrpSpPr/>
          <p:nvPr/>
        </p:nvGrpSpPr>
        <p:grpSpPr>
          <a:xfrm>
            <a:off x="6678538" y="4796518"/>
            <a:ext cx="4211815" cy="261610"/>
            <a:chOff x="1562100" y="2702858"/>
            <a:chExt cx="4211815" cy="261610"/>
          </a:xfrm>
        </p:grpSpPr>
        <p:cxnSp>
          <p:nvCxnSpPr>
            <p:cNvPr id="52" name="Connecteur droit avec flèche 51">
              <a:extLst>
                <a:ext uri="{FF2B5EF4-FFF2-40B4-BE49-F238E27FC236}">
                  <a16:creationId xmlns:a16="http://schemas.microsoft.com/office/drawing/2014/main" id="{EBE4C77D-B246-474F-9888-92FDF657E6C3}"/>
                </a:ext>
              </a:extLst>
            </p:cNvPr>
            <p:cNvCxnSpPr>
              <a:cxnSpLocks/>
            </p:cNvCxnSpPr>
            <p:nvPr/>
          </p:nvCxnSpPr>
          <p:spPr>
            <a:xfrm>
              <a:off x="1562100" y="2838450"/>
              <a:ext cx="2628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E9E15682-3ABA-4D33-88DF-3D3E2541C980}"/>
                </a:ext>
              </a:extLst>
            </p:cNvPr>
            <p:cNvSpPr txBox="1"/>
            <p:nvPr/>
          </p:nvSpPr>
          <p:spPr>
            <a:xfrm>
              <a:off x="4124325" y="2702858"/>
              <a:ext cx="1649590"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Fungal gene copies</a:t>
              </a:r>
            </a:p>
          </p:txBody>
        </p:sp>
      </p:grpSp>
    </p:spTree>
    <p:extLst>
      <p:ext uri="{BB962C8B-B14F-4D97-AF65-F5344CB8AC3E}">
        <p14:creationId xmlns:p14="http://schemas.microsoft.com/office/powerpoint/2010/main" val="3301850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62025116-4570-4691-99DB-60C56BC05A6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8600" y="1081087"/>
            <a:ext cx="11734800" cy="5419725"/>
          </a:xfrm>
          <a:prstGeom prst="rect">
            <a:avLst/>
          </a:prstGeom>
        </p:spPr>
      </p:pic>
      <p:sp>
        <p:nvSpPr>
          <p:cNvPr id="5" name="ZoneTexte 4">
            <a:extLst>
              <a:ext uri="{FF2B5EF4-FFF2-40B4-BE49-F238E27FC236}">
                <a16:creationId xmlns:a16="http://schemas.microsoft.com/office/drawing/2014/main" id="{123A2CAB-2264-4D7B-9A05-46FCFCF716C9}"/>
              </a:ext>
            </a:extLst>
          </p:cNvPr>
          <p:cNvSpPr txBox="1"/>
          <p:nvPr/>
        </p:nvSpPr>
        <p:spPr>
          <a:xfrm>
            <a:off x="9751063" y="6500812"/>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Seymour et.al, 2017</a:t>
            </a:r>
          </a:p>
        </p:txBody>
      </p:sp>
      <p:sp>
        <p:nvSpPr>
          <p:cNvPr id="6" name="ZoneTexte 5">
            <a:extLst>
              <a:ext uri="{FF2B5EF4-FFF2-40B4-BE49-F238E27FC236}">
                <a16:creationId xmlns:a16="http://schemas.microsoft.com/office/drawing/2014/main" id="{7FC73263-19D7-46AA-8403-F8B953FE7381}"/>
              </a:ext>
            </a:extLst>
          </p:cNvPr>
          <p:cNvSpPr txBox="1"/>
          <p:nvPr/>
        </p:nvSpPr>
        <p:spPr>
          <a:xfrm>
            <a:off x="1636624" y="214960"/>
            <a:ext cx="8831261" cy="954107"/>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Abadi Extra Light" panose="020B0204020104020204" pitchFamily="34" charset="0"/>
              </a:rPr>
              <a:t>Phycosphere has long been an underestimated source of microbial interactions in marine ecosystems …</a:t>
            </a:r>
            <a:endParaRPr lang="en-US" sz="2800" b="1" dirty="0">
              <a:effectLst>
                <a:outerShdw blurRad="38100" dist="38100" dir="2700000" algn="tl">
                  <a:srgbClr val="000000">
                    <a:alpha val="43137"/>
                  </a:srgbClr>
                </a:outerShdw>
              </a:effectLst>
              <a:latin typeface="Abadi Extra Light" panose="020B0204020104020204" pitchFamily="34" charset="0"/>
            </a:endParaRPr>
          </a:p>
        </p:txBody>
      </p:sp>
    </p:spTree>
    <p:extLst>
      <p:ext uri="{BB962C8B-B14F-4D97-AF65-F5344CB8AC3E}">
        <p14:creationId xmlns:p14="http://schemas.microsoft.com/office/powerpoint/2010/main" val="217477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1347059-6A20-47FA-8BE3-30BC83453F6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PaintBrush trans="70000" brushSize="10"/>
                    </a14:imgEffect>
                  </a14:imgLayer>
                </a14:imgProps>
              </a:ext>
              <a:ext uri="{28A0092B-C50C-407E-A947-70E740481C1C}">
                <a14:useLocalDpi xmlns:a14="http://schemas.microsoft.com/office/drawing/2010/main" val="0"/>
              </a:ext>
            </a:extLst>
          </a:blip>
          <a:srcRect l="55511"/>
          <a:stretch/>
        </p:blipFill>
        <p:spPr bwMode="auto">
          <a:xfrm>
            <a:off x="1732477" y="3089427"/>
            <a:ext cx="2655335" cy="33523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9E49843F-BF87-42A9-9EB4-9A46F8C82337}"/>
              </a:ext>
            </a:extLst>
          </p:cNvPr>
          <p:cNvSpPr txBox="1"/>
          <p:nvPr/>
        </p:nvSpPr>
        <p:spPr>
          <a:xfrm>
            <a:off x="1111625" y="206123"/>
            <a:ext cx="3937634" cy="707886"/>
          </a:xfrm>
          <a:prstGeom prst="rect">
            <a:avLst/>
          </a:prstGeom>
          <a:noFill/>
        </p:spPr>
        <p:txBody>
          <a:bodyPr wrap="square" rtlCol="0">
            <a:spAutoFit/>
          </a:bodyPr>
          <a:lstStyle/>
          <a:p>
            <a:pPr algn="ctr"/>
            <a:r>
              <a:rPr lang="en-US" sz="2000" b="1" dirty="0">
                <a:solidFill>
                  <a:schemeClr val="accent6">
                    <a:lumMod val="50000"/>
                  </a:schemeClr>
                </a:solidFill>
                <a:effectLst>
                  <a:outerShdw blurRad="38100" dist="38100" dir="2700000" algn="tl">
                    <a:srgbClr val="000000">
                      <a:alpha val="43137"/>
                    </a:srgbClr>
                  </a:outerShdw>
                </a:effectLst>
                <a:latin typeface="Eras Medium ITC" panose="020B0602030504020804" pitchFamily="34" charset="0"/>
              </a:rPr>
              <a:t>Carbon cycle main fluxes in natural ecosystems are</a:t>
            </a:r>
          </a:p>
        </p:txBody>
      </p:sp>
      <p:sp>
        <p:nvSpPr>
          <p:cNvPr id="6" name="ZoneTexte 5">
            <a:extLst>
              <a:ext uri="{FF2B5EF4-FFF2-40B4-BE49-F238E27FC236}">
                <a16:creationId xmlns:a16="http://schemas.microsoft.com/office/drawing/2014/main" id="{209B005A-DB0A-4A74-9882-2EEDB901CBF2}"/>
              </a:ext>
            </a:extLst>
          </p:cNvPr>
          <p:cNvSpPr txBox="1"/>
          <p:nvPr/>
        </p:nvSpPr>
        <p:spPr>
          <a:xfrm>
            <a:off x="851084" y="929479"/>
            <a:ext cx="4418120" cy="1938992"/>
          </a:xfrm>
          <a:prstGeom prst="rect">
            <a:avLst/>
          </a:prstGeom>
          <a:noFill/>
        </p:spPr>
        <p:txBody>
          <a:bodyPr wrap="square" rtlCol="0">
            <a:spAutoFit/>
          </a:bodyPr>
          <a:lstStyle/>
          <a:p>
            <a:pPr algn="ctr"/>
            <a:r>
              <a:rPr lang="en-US" sz="2400" dirty="0">
                <a:solidFill>
                  <a:schemeClr val="accent6">
                    <a:lumMod val="75000"/>
                  </a:schemeClr>
                </a:solidFill>
                <a:effectLst>
                  <a:outerShdw blurRad="38100" dist="38100" dir="2700000" algn="tl">
                    <a:srgbClr val="000000">
                      <a:alpha val="43137"/>
                    </a:srgbClr>
                  </a:outerShdw>
                </a:effectLst>
                <a:latin typeface="Abadi Extra Light" panose="020B0204020104020204" pitchFamily="34" charset="0"/>
              </a:rPr>
              <a:t>PHOTOSYNTHESIS</a:t>
            </a:r>
          </a:p>
          <a:p>
            <a:pPr algn="ctr"/>
            <a:endParaRPr lang="en-US" sz="2400" dirty="0">
              <a:latin typeface="Abadi Extra Light" panose="020B0204020104020204" pitchFamily="34" charset="0"/>
            </a:endParaRPr>
          </a:p>
          <a:p>
            <a:pPr algn="ctr"/>
            <a:r>
              <a:rPr lang="en-US" sz="2400" dirty="0">
                <a:latin typeface="Abadi Extra Light" panose="020B0204020104020204" pitchFamily="34" charset="0"/>
              </a:rPr>
              <a:t>and</a:t>
            </a:r>
          </a:p>
          <a:p>
            <a:pPr algn="ctr"/>
            <a:endParaRPr lang="en-US" sz="2400" dirty="0">
              <a:latin typeface="Abadi Extra Light" panose="020B0204020104020204" pitchFamily="34" charset="0"/>
            </a:endParaRPr>
          </a:p>
          <a:p>
            <a:pPr algn="ctr"/>
            <a:r>
              <a:rPr lang="en-US" sz="2400" dirty="0">
                <a:solidFill>
                  <a:srgbClr val="996633"/>
                </a:solidFill>
                <a:effectLst>
                  <a:outerShdw blurRad="38100" dist="38100" dir="2700000" algn="tl">
                    <a:srgbClr val="000000">
                      <a:alpha val="43137"/>
                    </a:srgbClr>
                  </a:outerShdw>
                </a:effectLst>
                <a:latin typeface="Abadi Extra Light" panose="020B0204020104020204" pitchFamily="34" charset="0"/>
              </a:rPr>
              <a:t>RESPIRATION</a:t>
            </a:r>
          </a:p>
        </p:txBody>
      </p:sp>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a:extLst>
              <a:ext uri="{FF2B5EF4-FFF2-40B4-BE49-F238E27FC236}">
                <a16:creationId xmlns:a16="http://schemas.microsoft.com/office/drawing/2014/main" id="{E370CEFF-AE6F-474D-AF79-231D3614BB74}"/>
              </a:ext>
            </a:extLst>
          </p:cNvPr>
          <p:cNvGrpSpPr/>
          <p:nvPr/>
        </p:nvGrpSpPr>
        <p:grpSpPr>
          <a:xfrm>
            <a:off x="198594" y="670545"/>
            <a:ext cx="5436392" cy="3255006"/>
            <a:chOff x="198594" y="670545"/>
            <a:chExt cx="5436392" cy="3255006"/>
          </a:xfrm>
        </p:grpSpPr>
        <p:pic>
          <p:nvPicPr>
            <p:cNvPr id="1030" name="Picture 6" descr="Image result for leaf png">
              <a:extLst>
                <a:ext uri="{FF2B5EF4-FFF2-40B4-BE49-F238E27FC236}">
                  <a16:creationId xmlns:a16="http://schemas.microsoft.com/office/drawing/2014/main" id="{26FFA214-3BA9-4E25-85D8-327680F54DC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5000" r="96222">
                          <a14:foregroundMark x1="92778" y1="31563" x2="87889" y2="33594"/>
                          <a14:foregroundMark x1="10556" y1="73125" x2="5778" y2="78750"/>
                          <a14:foregroundMark x1="5778" y1="78750" x2="5000" y2="83125"/>
                          <a14:foregroundMark x1="96222" y1="28750" x2="96222" y2="28750"/>
                        </a14:backgroundRemoval>
                      </a14:imgEffect>
                    </a14:imgLayer>
                  </a14:imgProps>
                </a:ext>
                <a:ext uri="{28A0092B-C50C-407E-A947-70E740481C1C}">
                  <a14:useLocalDpi xmlns:a14="http://schemas.microsoft.com/office/drawing/2010/main" val="0"/>
                </a:ext>
              </a:extLst>
            </a:blip>
            <a:srcRect/>
            <a:stretch>
              <a:fillRect/>
            </a:stretch>
          </p:blipFill>
          <p:spPr bwMode="auto">
            <a:xfrm>
              <a:off x="4304375" y="755161"/>
              <a:ext cx="1330611" cy="9462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Image result for watercolor microbes png">
              <a:extLst>
                <a:ext uri="{FF2B5EF4-FFF2-40B4-BE49-F238E27FC236}">
                  <a16:creationId xmlns:a16="http://schemas.microsoft.com/office/drawing/2014/main" id="{EC040E5A-D67F-4418-81C4-B4ADA3A1E14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402134" y="983423"/>
              <a:ext cx="1879106" cy="12533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Picture 12" descr="Image result for watercolor microbes png">
              <a:extLst>
                <a:ext uri="{FF2B5EF4-FFF2-40B4-BE49-F238E27FC236}">
                  <a16:creationId xmlns:a16="http://schemas.microsoft.com/office/drawing/2014/main" id="{56D6A951-8932-486B-9059-4A4A1F904CF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3874328" y="2302936"/>
              <a:ext cx="1688272" cy="11260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Image 16">
              <a:extLst>
                <a:ext uri="{FF2B5EF4-FFF2-40B4-BE49-F238E27FC236}">
                  <a16:creationId xmlns:a16="http://schemas.microsoft.com/office/drawing/2014/main" id="{8625E31F-457A-41FC-85F7-CCDBF29F7C8B}"/>
                </a:ext>
              </a:extLst>
            </p:cNvPr>
            <p:cNvPicPr>
              <a:picLocks noChangeAspect="1"/>
            </p:cNvPicPr>
            <p:nvPr/>
          </p:nvPicPr>
          <p:blipFill rotWithShape="1">
            <a:blip r:embed="rId14">
              <a:extLst>
                <a:ext uri="{28A0092B-C50C-407E-A947-70E740481C1C}">
                  <a14:useLocalDpi xmlns:a14="http://schemas.microsoft.com/office/drawing/2010/main" val="0"/>
                </a:ext>
              </a:extLst>
            </a:blip>
            <a:srcRect l="54911" t="35484" b="8766"/>
            <a:stretch/>
          </p:blipFill>
          <p:spPr>
            <a:xfrm>
              <a:off x="198594" y="2160027"/>
              <a:ext cx="2141852" cy="1765524"/>
            </a:xfrm>
            <a:prstGeom prst="rect">
              <a:avLst/>
            </a:prstGeom>
            <a:ln>
              <a:noFill/>
            </a:ln>
            <a:effectLst>
              <a:outerShdw blurRad="292100" dist="139700" dir="2700000" algn="tl" rotWithShape="0">
                <a:srgbClr val="333333">
                  <a:alpha val="65000"/>
                </a:srgbClr>
              </a:outerShdw>
            </a:effectLst>
          </p:spPr>
        </p:pic>
      </p:grpSp>
      <p:sp>
        <p:nvSpPr>
          <p:cNvPr id="20" name="ZoneTexte 19">
            <a:extLst>
              <a:ext uri="{FF2B5EF4-FFF2-40B4-BE49-F238E27FC236}">
                <a16:creationId xmlns:a16="http://schemas.microsoft.com/office/drawing/2014/main" id="{61D496A4-FF3D-43DB-AA23-C49BCBCDE0A9}"/>
              </a:ext>
            </a:extLst>
          </p:cNvPr>
          <p:cNvSpPr txBox="1"/>
          <p:nvPr/>
        </p:nvSpPr>
        <p:spPr>
          <a:xfrm>
            <a:off x="4941105" y="5854866"/>
            <a:ext cx="4759298"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data : Global Carbon Project</a:t>
            </a:r>
          </a:p>
        </p:txBody>
      </p:sp>
      <p:sp>
        <p:nvSpPr>
          <p:cNvPr id="22" name="ZoneTexte 21">
            <a:extLst>
              <a:ext uri="{FF2B5EF4-FFF2-40B4-BE49-F238E27FC236}">
                <a16:creationId xmlns:a16="http://schemas.microsoft.com/office/drawing/2014/main" id="{27982B3D-D7F0-4F16-A1F4-2069CA927C5F}"/>
              </a:ext>
            </a:extLst>
          </p:cNvPr>
          <p:cNvSpPr txBox="1"/>
          <p:nvPr/>
        </p:nvSpPr>
        <p:spPr>
          <a:xfrm>
            <a:off x="6427005" y="526845"/>
            <a:ext cx="4759298" cy="1200329"/>
          </a:xfrm>
          <a:prstGeom prst="rect">
            <a:avLst/>
          </a:prstGeom>
          <a:noFill/>
        </p:spPr>
        <p:txBody>
          <a:bodyPr wrap="square" rtlCol="0">
            <a:spAutoFit/>
          </a:bodyPr>
          <a:lstStyle/>
          <a:p>
            <a:pPr algn="ctr"/>
            <a:r>
              <a:rPr lang="en-US" dirty="0">
                <a:effectLst>
                  <a:outerShdw blurRad="38100" dist="38100" dir="2700000" algn="tl">
                    <a:srgbClr val="000000">
                      <a:alpha val="43137"/>
                    </a:srgbClr>
                  </a:outerShdw>
                </a:effectLst>
                <a:latin typeface="Abadi Extra Light" panose="020B0204020104020204" pitchFamily="34" charset="0"/>
              </a:rPr>
              <a:t>Will lands ecosystems act as source or sink ?</a:t>
            </a:r>
          </a:p>
          <a:p>
            <a:pPr algn="ctr"/>
            <a:endParaRPr lang="en-US" dirty="0">
              <a:effectLst>
                <a:outerShdw blurRad="38100" dist="38100" dir="2700000" algn="tl">
                  <a:srgbClr val="000000">
                    <a:alpha val="43137"/>
                  </a:srgbClr>
                </a:outerShdw>
              </a:effectLst>
              <a:latin typeface="Abadi Extra Light" panose="020B0204020104020204" pitchFamily="34" charset="0"/>
            </a:endParaRPr>
          </a:p>
          <a:p>
            <a:pPr algn="ctr"/>
            <a:r>
              <a:rPr lang="en-US"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Crucial knowledge to estimate future atmospheric CO2 concentrations.</a:t>
            </a:r>
            <a:endParaRPr lang="en-US" dirty="0">
              <a:effectLst>
                <a:outerShdw blurRad="38100" dist="38100" dir="2700000" algn="tl">
                  <a:srgbClr val="000000">
                    <a:alpha val="43137"/>
                  </a:srgbClr>
                </a:outerShdw>
              </a:effectLst>
              <a:latin typeface="Abadi Extra Light" panose="020B0204020104020204" pitchFamily="34" charset="0"/>
            </a:endParaRPr>
          </a:p>
        </p:txBody>
      </p:sp>
      <p:pic>
        <p:nvPicPr>
          <p:cNvPr id="3" name="Image 2">
            <a:extLst>
              <a:ext uri="{FF2B5EF4-FFF2-40B4-BE49-F238E27FC236}">
                <a16:creationId xmlns:a16="http://schemas.microsoft.com/office/drawing/2014/main" id="{67E14ED1-2DED-4167-899E-E3286B95B2C2}"/>
              </a:ext>
            </a:extLst>
          </p:cNvPr>
          <p:cNvPicPr>
            <a:picLocks noChangeAspect="1"/>
          </p:cNvPicPr>
          <p:nvPr/>
        </p:nvPicPr>
        <p:blipFill>
          <a:blip r:embed="rId15"/>
          <a:stretch>
            <a:fillRect/>
          </a:stretch>
        </p:blipFill>
        <p:spPr>
          <a:xfrm>
            <a:off x="6578289" y="1898975"/>
            <a:ext cx="4456730" cy="3832015"/>
          </a:xfrm>
          <a:prstGeom prst="rect">
            <a:avLst/>
          </a:prstGeom>
        </p:spPr>
      </p:pic>
    </p:spTree>
    <p:extLst>
      <p:ext uri="{BB962C8B-B14F-4D97-AF65-F5344CB8AC3E}">
        <p14:creationId xmlns:p14="http://schemas.microsoft.com/office/powerpoint/2010/main" val="4223867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62025116-4570-4691-99DB-60C56BC05A6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8600" y="1081087"/>
            <a:ext cx="11734800" cy="5419725"/>
          </a:xfrm>
          <a:prstGeom prst="rect">
            <a:avLst/>
          </a:prstGeom>
        </p:spPr>
      </p:pic>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123A2CAB-2264-4D7B-9A05-46FCFCF716C9}"/>
              </a:ext>
            </a:extLst>
          </p:cNvPr>
          <p:cNvSpPr txBox="1"/>
          <p:nvPr/>
        </p:nvSpPr>
        <p:spPr>
          <a:xfrm>
            <a:off x="9751063" y="6500812"/>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Seymour et.al, 2017</a:t>
            </a:r>
          </a:p>
        </p:txBody>
      </p:sp>
      <p:sp>
        <p:nvSpPr>
          <p:cNvPr id="6" name="ZoneTexte 5">
            <a:extLst>
              <a:ext uri="{FF2B5EF4-FFF2-40B4-BE49-F238E27FC236}">
                <a16:creationId xmlns:a16="http://schemas.microsoft.com/office/drawing/2014/main" id="{D46F3FF6-DD8A-458A-937E-1EFD8BEB19BF}"/>
              </a:ext>
            </a:extLst>
          </p:cNvPr>
          <p:cNvSpPr txBox="1"/>
          <p:nvPr/>
        </p:nvSpPr>
        <p:spPr>
          <a:xfrm>
            <a:off x="2326972" y="229568"/>
            <a:ext cx="6261801" cy="954107"/>
          </a:xfrm>
          <a:prstGeom prst="rect">
            <a:avLst/>
          </a:prstGeom>
          <a:noFill/>
        </p:spPr>
        <p:txBody>
          <a:bodyPr wrap="square" rtlCol="0">
            <a:spAutoFit/>
          </a:bodyPr>
          <a:lstStyle/>
          <a:p>
            <a:pPr algn="ctr"/>
            <a:r>
              <a:rPr lang="en-US" sz="2800" dirty="0">
                <a:solidFill>
                  <a:schemeClr val="accent6">
                    <a:lumMod val="50000"/>
                  </a:schemeClr>
                </a:solidFill>
                <a:effectLst>
                  <a:outerShdw blurRad="38100" dist="38100" dir="2700000" algn="tl">
                    <a:srgbClr val="000000">
                      <a:alpha val="43137"/>
                    </a:srgbClr>
                  </a:outerShdw>
                </a:effectLst>
                <a:latin typeface="Abadi Extra Light" panose="020B0204020104020204" pitchFamily="34" charset="0"/>
              </a:rPr>
              <a:t>The concept could also apply to free photoautotrophic soil organisms !</a:t>
            </a:r>
            <a:endParaRPr lang="en-US" sz="2800" b="1" dirty="0">
              <a:solidFill>
                <a:schemeClr val="accent6">
                  <a:lumMod val="50000"/>
                </a:schemeClr>
              </a:solidFill>
              <a:effectLst>
                <a:outerShdw blurRad="38100" dist="38100" dir="2700000" algn="tl">
                  <a:srgbClr val="000000">
                    <a:alpha val="43137"/>
                  </a:srgbClr>
                </a:outerShdw>
              </a:effectLst>
              <a:latin typeface="Abadi Extra Light" panose="020B0204020104020204" pitchFamily="34" charset="0"/>
            </a:endParaRPr>
          </a:p>
        </p:txBody>
      </p:sp>
      <p:grpSp>
        <p:nvGrpSpPr>
          <p:cNvPr id="14" name="Groupe 13">
            <a:extLst>
              <a:ext uri="{FF2B5EF4-FFF2-40B4-BE49-F238E27FC236}">
                <a16:creationId xmlns:a16="http://schemas.microsoft.com/office/drawing/2014/main" id="{CF070CC8-446F-4AF9-BDA0-B49B8246AB8A}"/>
              </a:ext>
            </a:extLst>
          </p:cNvPr>
          <p:cNvGrpSpPr/>
          <p:nvPr/>
        </p:nvGrpSpPr>
        <p:grpSpPr>
          <a:xfrm>
            <a:off x="7834948" y="2032778"/>
            <a:ext cx="4062412" cy="3407463"/>
            <a:chOff x="7834948" y="2032778"/>
            <a:chExt cx="4062412" cy="3407463"/>
          </a:xfrm>
        </p:grpSpPr>
        <p:grpSp>
          <p:nvGrpSpPr>
            <p:cNvPr id="12" name="Groupe 11">
              <a:extLst>
                <a:ext uri="{FF2B5EF4-FFF2-40B4-BE49-F238E27FC236}">
                  <a16:creationId xmlns:a16="http://schemas.microsoft.com/office/drawing/2014/main" id="{CA14799F-028E-45ED-AD84-C7E0F7B9FB69}"/>
                </a:ext>
              </a:extLst>
            </p:cNvPr>
            <p:cNvGrpSpPr/>
            <p:nvPr/>
          </p:nvGrpSpPr>
          <p:grpSpPr>
            <a:xfrm>
              <a:off x="7834948" y="2032778"/>
              <a:ext cx="1095377" cy="3407463"/>
              <a:chOff x="7834948" y="2023050"/>
              <a:chExt cx="1095377" cy="3407463"/>
            </a:xfrm>
          </p:grpSpPr>
          <p:pic>
            <p:nvPicPr>
              <p:cNvPr id="4" name="Image 3">
                <a:extLst>
                  <a:ext uri="{FF2B5EF4-FFF2-40B4-BE49-F238E27FC236}">
                    <a16:creationId xmlns:a16="http://schemas.microsoft.com/office/drawing/2014/main" id="{CC6D121D-3F43-41A2-9823-366C8E72C1D6}"/>
                  </a:ext>
                </a:extLst>
              </p:cNvPr>
              <p:cNvPicPr>
                <a:picLocks noChangeAspect="1"/>
              </p:cNvPicPr>
              <p:nvPr/>
            </p:nvPicPr>
            <p:blipFill>
              <a:blip r:embed="rId6"/>
              <a:stretch>
                <a:fillRect/>
              </a:stretch>
            </p:blipFill>
            <p:spPr>
              <a:xfrm>
                <a:off x="7834950" y="3849363"/>
                <a:ext cx="1095375" cy="1581150"/>
              </a:xfrm>
              <a:prstGeom prst="rect">
                <a:avLst/>
              </a:prstGeom>
            </p:spPr>
          </p:pic>
          <p:pic>
            <p:nvPicPr>
              <p:cNvPr id="8" name="Image 7">
                <a:extLst>
                  <a:ext uri="{FF2B5EF4-FFF2-40B4-BE49-F238E27FC236}">
                    <a16:creationId xmlns:a16="http://schemas.microsoft.com/office/drawing/2014/main" id="{7B9D2F15-5760-4253-ADEE-16DD827CB279}"/>
                  </a:ext>
                </a:extLst>
              </p:cNvPr>
              <p:cNvPicPr>
                <a:picLocks noChangeAspect="1"/>
              </p:cNvPicPr>
              <p:nvPr/>
            </p:nvPicPr>
            <p:blipFill>
              <a:blip r:embed="rId6"/>
              <a:stretch>
                <a:fillRect/>
              </a:stretch>
            </p:blipFill>
            <p:spPr>
              <a:xfrm>
                <a:off x="7834949" y="3394953"/>
                <a:ext cx="1095375" cy="1581150"/>
              </a:xfrm>
              <a:prstGeom prst="rect">
                <a:avLst/>
              </a:prstGeom>
            </p:spPr>
          </p:pic>
          <p:pic>
            <p:nvPicPr>
              <p:cNvPr id="9" name="Image 8">
                <a:extLst>
                  <a:ext uri="{FF2B5EF4-FFF2-40B4-BE49-F238E27FC236}">
                    <a16:creationId xmlns:a16="http://schemas.microsoft.com/office/drawing/2014/main" id="{308A877E-DBA8-4DB3-AF51-40BE7A8EF5B4}"/>
                  </a:ext>
                </a:extLst>
              </p:cNvPr>
              <p:cNvPicPr>
                <a:picLocks noChangeAspect="1"/>
              </p:cNvPicPr>
              <p:nvPr/>
            </p:nvPicPr>
            <p:blipFill>
              <a:blip r:embed="rId6"/>
              <a:stretch>
                <a:fillRect/>
              </a:stretch>
            </p:blipFill>
            <p:spPr>
              <a:xfrm>
                <a:off x="7834948" y="2754009"/>
                <a:ext cx="1095375" cy="1581150"/>
              </a:xfrm>
              <a:prstGeom prst="rect">
                <a:avLst/>
              </a:prstGeom>
            </p:spPr>
          </p:pic>
          <p:pic>
            <p:nvPicPr>
              <p:cNvPr id="10" name="Image 9">
                <a:extLst>
                  <a:ext uri="{FF2B5EF4-FFF2-40B4-BE49-F238E27FC236}">
                    <a16:creationId xmlns:a16="http://schemas.microsoft.com/office/drawing/2014/main" id="{1B720A77-11EB-436B-B171-316BFC3A460F}"/>
                  </a:ext>
                </a:extLst>
              </p:cNvPr>
              <p:cNvPicPr>
                <a:picLocks noChangeAspect="1"/>
              </p:cNvPicPr>
              <p:nvPr/>
            </p:nvPicPr>
            <p:blipFill>
              <a:blip r:embed="rId6"/>
              <a:stretch>
                <a:fillRect/>
              </a:stretch>
            </p:blipFill>
            <p:spPr>
              <a:xfrm>
                <a:off x="7834948" y="2106843"/>
                <a:ext cx="1095375" cy="1581150"/>
              </a:xfrm>
              <a:prstGeom prst="rect">
                <a:avLst/>
              </a:prstGeom>
            </p:spPr>
          </p:pic>
          <p:pic>
            <p:nvPicPr>
              <p:cNvPr id="11" name="Image 10">
                <a:extLst>
                  <a:ext uri="{FF2B5EF4-FFF2-40B4-BE49-F238E27FC236}">
                    <a16:creationId xmlns:a16="http://schemas.microsoft.com/office/drawing/2014/main" id="{FD1415BA-8617-401D-BCC6-E2D1FFA20A0E}"/>
                  </a:ext>
                </a:extLst>
              </p:cNvPr>
              <p:cNvPicPr>
                <a:picLocks noChangeAspect="1"/>
              </p:cNvPicPr>
              <p:nvPr/>
            </p:nvPicPr>
            <p:blipFill>
              <a:blip r:embed="rId6"/>
              <a:stretch>
                <a:fillRect/>
              </a:stretch>
            </p:blipFill>
            <p:spPr>
              <a:xfrm>
                <a:off x="7834948" y="2023050"/>
                <a:ext cx="1095375" cy="1581150"/>
              </a:xfrm>
              <a:prstGeom prst="rect">
                <a:avLst/>
              </a:prstGeom>
            </p:spPr>
          </p:pic>
        </p:grpSp>
        <p:grpSp>
          <p:nvGrpSpPr>
            <p:cNvPr id="15" name="Groupe 14">
              <a:extLst>
                <a:ext uri="{FF2B5EF4-FFF2-40B4-BE49-F238E27FC236}">
                  <a16:creationId xmlns:a16="http://schemas.microsoft.com/office/drawing/2014/main" id="{7F16773B-BE12-4242-B9E9-5C70020904E0}"/>
                </a:ext>
              </a:extLst>
            </p:cNvPr>
            <p:cNvGrpSpPr/>
            <p:nvPr/>
          </p:nvGrpSpPr>
          <p:grpSpPr>
            <a:xfrm>
              <a:off x="8930323" y="2032778"/>
              <a:ext cx="1095377" cy="3407463"/>
              <a:chOff x="7834948" y="2023050"/>
              <a:chExt cx="1095377" cy="3407463"/>
            </a:xfrm>
          </p:grpSpPr>
          <p:pic>
            <p:nvPicPr>
              <p:cNvPr id="16" name="Image 15">
                <a:extLst>
                  <a:ext uri="{FF2B5EF4-FFF2-40B4-BE49-F238E27FC236}">
                    <a16:creationId xmlns:a16="http://schemas.microsoft.com/office/drawing/2014/main" id="{708BBB42-8CC9-48E1-8541-7E0466DBFA51}"/>
                  </a:ext>
                </a:extLst>
              </p:cNvPr>
              <p:cNvPicPr>
                <a:picLocks noChangeAspect="1"/>
              </p:cNvPicPr>
              <p:nvPr/>
            </p:nvPicPr>
            <p:blipFill>
              <a:blip r:embed="rId6"/>
              <a:stretch>
                <a:fillRect/>
              </a:stretch>
            </p:blipFill>
            <p:spPr>
              <a:xfrm>
                <a:off x="7834950" y="3849363"/>
                <a:ext cx="1095375" cy="1581150"/>
              </a:xfrm>
              <a:prstGeom prst="rect">
                <a:avLst/>
              </a:prstGeom>
            </p:spPr>
          </p:pic>
          <p:pic>
            <p:nvPicPr>
              <p:cNvPr id="17" name="Image 16">
                <a:extLst>
                  <a:ext uri="{FF2B5EF4-FFF2-40B4-BE49-F238E27FC236}">
                    <a16:creationId xmlns:a16="http://schemas.microsoft.com/office/drawing/2014/main" id="{E2F6DAE6-E7BC-43A6-978A-39E717101DE2}"/>
                  </a:ext>
                </a:extLst>
              </p:cNvPr>
              <p:cNvPicPr>
                <a:picLocks noChangeAspect="1"/>
              </p:cNvPicPr>
              <p:nvPr/>
            </p:nvPicPr>
            <p:blipFill>
              <a:blip r:embed="rId6"/>
              <a:stretch>
                <a:fillRect/>
              </a:stretch>
            </p:blipFill>
            <p:spPr>
              <a:xfrm>
                <a:off x="7834949" y="3394953"/>
                <a:ext cx="1095375" cy="1581150"/>
              </a:xfrm>
              <a:prstGeom prst="rect">
                <a:avLst/>
              </a:prstGeom>
            </p:spPr>
          </p:pic>
          <p:pic>
            <p:nvPicPr>
              <p:cNvPr id="18" name="Image 17">
                <a:extLst>
                  <a:ext uri="{FF2B5EF4-FFF2-40B4-BE49-F238E27FC236}">
                    <a16:creationId xmlns:a16="http://schemas.microsoft.com/office/drawing/2014/main" id="{9B7B9C5A-941D-46CA-BE09-0D68D04D2C48}"/>
                  </a:ext>
                </a:extLst>
              </p:cNvPr>
              <p:cNvPicPr>
                <a:picLocks noChangeAspect="1"/>
              </p:cNvPicPr>
              <p:nvPr/>
            </p:nvPicPr>
            <p:blipFill>
              <a:blip r:embed="rId6"/>
              <a:stretch>
                <a:fillRect/>
              </a:stretch>
            </p:blipFill>
            <p:spPr>
              <a:xfrm>
                <a:off x="7834948" y="2754009"/>
                <a:ext cx="1095375" cy="1581150"/>
              </a:xfrm>
              <a:prstGeom prst="rect">
                <a:avLst/>
              </a:prstGeom>
            </p:spPr>
          </p:pic>
          <p:pic>
            <p:nvPicPr>
              <p:cNvPr id="19" name="Image 18">
                <a:extLst>
                  <a:ext uri="{FF2B5EF4-FFF2-40B4-BE49-F238E27FC236}">
                    <a16:creationId xmlns:a16="http://schemas.microsoft.com/office/drawing/2014/main" id="{E6E507B1-17F5-4C17-86B8-8DEE5C9F0AE9}"/>
                  </a:ext>
                </a:extLst>
              </p:cNvPr>
              <p:cNvPicPr>
                <a:picLocks noChangeAspect="1"/>
              </p:cNvPicPr>
              <p:nvPr/>
            </p:nvPicPr>
            <p:blipFill>
              <a:blip r:embed="rId6"/>
              <a:stretch>
                <a:fillRect/>
              </a:stretch>
            </p:blipFill>
            <p:spPr>
              <a:xfrm>
                <a:off x="7834948" y="2106843"/>
                <a:ext cx="1095375" cy="1581150"/>
              </a:xfrm>
              <a:prstGeom prst="rect">
                <a:avLst/>
              </a:prstGeom>
            </p:spPr>
          </p:pic>
          <p:pic>
            <p:nvPicPr>
              <p:cNvPr id="20" name="Image 19">
                <a:extLst>
                  <a:ext uri="{FF2B5EF4-FFF2-40B4-BE49-F238E27FC236}">
                    <a16:creationId xmlns:a16="http://schemas.microsoft.com/office/drawing/2014/main" id="{18B68575-CF06-405D-95DF-C0542DB13543}"/>
                  </a:ext>
                </a:extLst>
              </p:cNvPr>
              <p:cNvPicPr>
                <a:picLocks noChangeAspect="1"/>
              </p:cNvPicPr>
              <p:nvPr/>
            </p:nvPicPr>
            <p:blipFill>
              <a:blip r:embed="rId6"/>
              <a:stretch>
                <a:fillRect/>
              </a:stretch>
            </p:blipFill>
            <p:spPr>
              <a:xfrm>
                <a:off x="7834948" y="2023050"/>
                <a:ext cx="1095375" cy="1581150"/>
              </a:xfrm>
              <a:prstGeom prst="rect">
                <a:avLst/>
              </a:prstGeom>
            </p:spPr>
          </p:pic>
        </p:grpSp>
        <p:grpSp>
          <p:nvGrpSpPr>
            <p:cNvPr id="21" name="Groupe 20">
              <a:extLst>
                <a:ext uri="{FF2B5EF4-FFF2-40B4-BE49-F238E27FC236}">
                  <a16:creationId xmlns:a16="http://schemas.microsoft.com/office/drawing/2014/main" id="{9474741A-C053-4CA7-9C5A-061FF0EF3847}"/>
                </a:ext>
              </a:extLst>
            </p:cNvPr>
            <p:cNvGrpSpPr/>
            <p:nvPr/>
          </p:nvGrpSpPr>
          <p:grpSpPr>
            <a:xfrm>
              <a:off x="10025698" y="2032778"/>
              <a:ext cx="1095377" cy="3407463"/>
              <a:chOff x="7834948" y="2023050"/>
              <a:chExt cx="1095377" cy="3407463"/>
            </a:xfrm>
          </p:grpSpPr>
          <p:pic>
            <p:nvPicPr>
              <p:cNvPr id="22" name="Image 21">
                <a:extLst>
                  <a:ext uri="{FF2B5EF4-FFF2-40B4-BE49-F238E27FC236}">
                    <a16:creationId xmlns:a16="http://schemas.microsoft.com/office/drawing/2014/main" id="{BE33BB20-7ABD-4B03-93C0-BF3D35574169}"/>
                  </a:ext>
                </a:extLst>
              </p:cNvPr>
              <p:cNvPicPr>
                <a:picLocks noChangeAspect="1"/>
              </p:cNvPicPr>
              <p:nvPr/>
            </p:nvPicPr>
            <p:blipFill>
              <a:blip r:embed="rId6"/>
              <a:stretch>
                <a:fillRect/>
              </a:stretch>
            </p:blipFill>
            <p:spPr>
              <a:xfrm>
                <a:off x="7834950" y="3849363"/>
                <a:ext cx="1095375" cy="1581150"/>
              </a:xfrm>
              <a:prstGeom prst="rect">
                <a:avLst/>
              </a:prstGeom>
            </p:spPr>
          </p:pic>
          <p:pic>
            <p:nvPicPr>
              <p:cNvPr id="23" name="Image 22">
                <a:extLst>
                  <a:ext uri="{FF2B5EF4-FFF2-40B4-BE49-F238E27FC236}">
                    <a16:creationId xmlns:a16="http://schemas.microsoft.com/office/drawing/2014/main" id="{F3C5E80E-43AC-4C5D-8449-C2A9C3C75422}"/>
                  </a:ext>
                </a:extLst>
              </p:cNvPr>
              <p:cNvPicPr>
                <a:picLocks noChangeAspect="1"/>
              </p:cNvPicPr>
              <p:nvPr/>
            </p:nvPicPr>
            <p:blipFill>
              <a:blip r:embed="rId6"/>
              <a:stretch>
                <a:fillRect/>
              </a:stretch>
            </p:blipFill>
            <p:spPr>
              <a:xfrm>
                <a:off x="7834949" y="3394953"/>
                <a:ext cx="1095375" cy="1581150"/>
              </a:xfrm>
              <a:prstGeom prst="rect">
                <a:avLst/>
              </a:prstGeom>
            </p:spPr>
          </p:pic>
          <p:pic>
            <p:nvPicPr>
              <p:cNvPr id="24" name="Image 23">
                <a:extLst>
                  <a:ext uri="{FF2B5EF4-FFF2-40B4-BE49-F238E27FC236}">
                    <a16:creationId xmlns:a16="http://schemas.microsoft.com/office/drawing/2014/main" id="{B3E88976-0CDF-4965-8D7C-C97237829171}"/>
                  </a:ext>
                </a:extLst>
              </p:cNvPr>
              <p:cNvPicPr>
                <a:picLocks noChangeAspect="1"/>
              </p:cNvPicPr>
              <p:nvPr/>
            </p:nvPicPr>
            <p:blipFill>
              <a:blip r:embed="rId6"/>
              <a:stretch>
                <a:fillRect/>
              </a:stretch>
            </p:blipFill>
            <p:spPr>
              <a:xfrm>
                <a:off x="7834948" y="2754009"/>
                <a:ext cx="1095375" cy="1581150"/>
              </a:xfrm>
              <a:prstGeom prst="rect">
                <a:avLst/>
              </a:prstGeom>
            </p:spPr>
          </p:pic>
          <p:pic>
            <p:nvPicPr>
              <p:cNvPr id="25" name="Image 24">
                <a:extLst>
                  <a:ext uri="{FF2B5EF4-FFF2-40B4-BE49-F238E27FC236}">
                    <a16:creationId xmlns:a16="http://schemas.microsoft.com/office/drawing/2014/main" id="{5135506A-FDD0-438C-8BE3-3490CA5E85C1}"/>
                  </a:ext>
                </a:extLst>
              </p:cNvPr>
              <p:cNvPicPr>
                <a:picLocks noChangeAspect="1"/>
              </p:cNvPicPr>
              <p:nvPr/>
            </p:nvPicPr>
            <p:blipFill>
              <a:blip r:embed="rId6"/>
              <a:stretch>
                <a:fillRect/>
              </a:stretch>
            </p:blipFill>
            <p:spPr>
              <a:xfrm>
                <a:off x="7834948" y="2106843"/>
                <a:ext cx="1095375" cy="1581150"/>
              </a:xfrm>
              <a:prstGeom prst="rect">
                <a:avLst/>
              </a:prstGeom>
            </p:spPr>
          </p:pic>
          <p:pic>
            <p:nvPicPr>
              <p:cNvPr id="26" name="Image 25">
                <a:extLst>
                  <a:ext uri="{FF2B5EF4-FFF2-40B4-BE49-F238E27FC236}">
                    <a16:creationId xmlns:a16="http://schemas.microsoft.com/office/drawing/2014/main" id="{0CEF54AC-A8E4-441B-BD2F-DCFE82775869}"/>
                  </a:ext>
                </a:extLst>
              </p:cNvPr>
              <p:cNvPicPr>
                <a:picLocks noChangeAspect="1"/>
              </p:cNvPicPr>
              <p:nvPr/>
            </p:nvPicPr>
            <p:blipFill>
              <a:blip r:embed="rId6"/>
              <a:stretch>
                <a:fillRect/>
              </a:stretch>
            </p:blipFill>
            <p:spPr>
              <a:xfrm>
                <a:off x="7834948" y="2023050"/>
                <a:ext cx="1095375" cy="1581150"/>
              </a:xfrm>
              <a:prstGeom prst="rect">
                <a:avLst/>
              </a:prstGeom>
            </p:spPr>
          </p:pic>
        </p:grpSp>
        <p:grpSp>
          <p:nvGrpSpPr>
            <p:cNvPr id="27" name="Groupe 26">
              <a:extLst>
                <a:ext uri="{FF2B5EF4-FFF2-40B4-BE49-F238E27FC236}">
                  <a16:creationId xmlns:a16="http://schemas.microsoft.com/office/drawing/2014/main" id="{273C6B7A-95BA-47D9-8FCE-3780CD599044}"/>
                </a:ext>
              </a:extLst>
            </p:cNvPr>
            <p:cNvGrpSpPr/>
            <p:nvPr/>
          </p:nvGrpSpPr>
          <p:grpSpPr>
            <a:xfrm>
              <a:off x="10801983" y="2032778"/>
              <a:ext cx="1095377" cy="3407463"/>
              <a:chOff x="7834948" y="2023050"/>
              <a:chExt cx="1095377" cy="3407463"/>
            </a:xfrm>
          </p:grpSpPr>
          <p:pic>
            <p:nvPicPr>
              <p:cNvPr id="28" name="Image 27">
                <a:extLst>
                  <a:ext uri="{FF2B5EF4-FFF2-40B4-BE49-F238E27FC236}">
                    <a16:creationId xmlns:a16="http://schemas.microsoft.com/office/drawing/2014/main" id="{DA639018-8709-4162-8D08-04A2E586555C}"/>
                  </a:ext>
                </a:extLst>
              </p:cNvPr>
              <p:cNvPicPr>
                <a:picLocks noChangeAspect="1"/>
              </p:cNvPicPr>
              <p:nvPr/>
            </p:nvPicPr>
            <p:blipFill>
              <a:blip r:embed="rId6"/>
              <a:stretch>
                <a:fillRect/>
              </a:stretch>
            </p:blipFill>
            <p:spPr>
              <a:xfrm>
                <a:off x="7834950" y="3849363"/>
                <a:ext cx="1095375" cy="1581150"/>
              </a:xfrm>
              <a:prstGeom prst="rect">
                <a:avLst/>
              </a:prstGeom>
            </p:spPr>
          </p:pic>
          <p:pic>
            <p:nvPicPr>
              <p:cNvPr id="29" name="Image 28">
                <a:extLst>
                  <a:ext uri="{FF2B5EF4-FFF2-40B4-BE49-F238E27FC236}">
                    <a16:creationId xmlns:a16="http://schemas.microsoft.com/office/drawing/2014/main" id="{A1D4DF69-AB75-46E8-8540-A4127E8E5F1B}"/>
                  </a:ext>
                </a:extLst>
              </p:cNvPr>
              <p:cNvPicPr>
                <a:picLocks noChangeAspect="1"/>
              </p:cNvPicPr>
              <p:nvPr/>
            </p:nvPicPr>
            <p:blipFill>
              <a:blip r:embed="rId6"/>
              <a:stretch>
                <a:fillRect/>
              </a:stretch>
            </p:blipFill>
            <p:spPr>
              <a:xfrm>
                <a:off x="7834949" y="3394953"/>
                <a:ext cx="1095375" cy="1581150"/>
              </a:xfrm>
              <a:prstGeom prst="rect">
                <a:avLst/>
              </a:prstGeom>
            </p:spPr>
          </p:pic>
          <p:pic>
            <p:nvPicPr>
              <p:cNvPr id="30" name="Image 29">
                <a:extLst>
                  <a:ext uri="{FF2B5EF4-FFF2-40B4-BE49-F238E27FC236}">
                    <a16:creationId xmlns:a16="http://schemas.microsoft.com/office/drawing/2014/main" id="{F0A999A5-AAC7-4C9B-8C2C-6A2D9D27423E}"/>
                  </a:ext>
                </a:extLst>
              </p:cNvPr>
              <p:cNvPicPr>
                <a:picLocks noChangeAspect="1"/>
              </p:cNvPicPr>
              <p:nvPr/>
            </p:nvPicPr>
            <p:blipFill>
              <a:blip r:embed="rId6"/>
              <a:stretch>
                <a:fillRect/>
              </a:stretch>
            </p:blipFill>
            <p:spPr>
              <a:xfrm>
                <a:off x="7834948" y="2754009"/>
                <a:ext cx="1095375" cy="1581150"/>
              </a:xfrm>
              <a:prstGeom prst="rect">
                <a:avLst/>
              </a:prstGeom>
            </p:spPr>
          </p:pic>
          <p:pic>
            <p:nvPicPr>
              <p:cNvPr id="31" name="Image 30">
                <a:extLst>
                  <a:ext uri="{FF2B5EF4-FFF2-40B4-BE49-F238E27FC236}">
                    <a16:creationId xmlns:a16="http://schemas.microsoft.com/office/drawing/2014/main" id="{B4198F3F-10B0-4CF6-AF91-8FB352DB0040}"/>
                  </a:ext>
                </a:extLst>
              </p:cNvPr>
              <p:cNvPicPr>
                <a:picLocks noChangeAspect="1"/>
              </p:cNvPicPr>
              <p:nvPr/>
            </p:nvPicPr>
            <p:blipFill>
              <a:blip r:embed="rId6"/>
              <a:stretch>
                <a:fillRect/>
              </a:stretch>
            </p:blipFill>
            <p:spPr>
              <a:xfrm>
                <a:off x="7834948" y="2106843"/>
                <a:ext cx="1095375" cy="1581150"/>
              </a:xfrm>
              <a:prstGeom prst="rect">
                <a:avLst/>
              </a:prstGeom>
            </p:spPr>
          </p:pic>
          <p:pic>
            <p:nvPicPr>
              <p:cNvPr id="32" name="Image 31">
                <a:extLst>
                  <a:ext uri="{FF2B5EF4-FFF2-40B4-BE49-F238E27FC236}">
                    <a16:creationId xmlns:a16="http://schemas.microsoft.com/office/drawing/2014/main" id="{CB13A8F1-05B8-4FF3-BC3E-9724AE1AE8A2}"/>
                  </a:ext>
                </a:extLst>
              </p:cNvPr>
              <p:cNvPicPr>
                <a:picLocks noChangeAspect="1"/>
              </p:cNvPicPr>
              <p:nvPr/>
            </p:nvPicPr>
            <p:blipFill>
              <a:blip r:embed="rId6"/>
              <a:stretch>
                <a:fillRect/>
              </a:stretch>
            </p:blipFill>
            <p:spPr>
              <a:xfrm>
                <a:off x="7834948" y="2023050"/>
                <a:ext cx="1095375" cy="1581150"/>
              </a:xfrm>
              <a:prstGeom prst="rect">
                <a:avLst/>
              </a:prstGeom>
            </p:spPr>
          </p:pic>
        </p:grpSp>
      </p:grpSp>
      <p:pic>
        <p:nvPicPr>
          <p:cNvPr id="7" name="Picture 10" descr="Image result for watercolor microbes png">
            <a:extLst>
              <a:ext uri="{FF2B5EF4-FFF2-40B4-BE49-F238E27FC236}">
                <a16:creationId xmlns:a16="http://schemas.microsoft.com/office/drawing/2014/main" id="{6FEE42A5-3A9A-4410-B829-00E0F1ED89E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7990414" y="95933"/>
            <a:ext cx="1879106" cy="12533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3D61F51D-D007-4456-B3B9-DA7A5B5DA97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18872" y1="65831" x2="19523" y2="46925"/>
                        <a14:backgroundMark x1="21909" y1="67426" x2="32104" y2="33030"/>
                        <a14:backgroundMark x1="27766" y1="55809" x2="36443" y2="35080"/>
                        <a14:backgroundMark x1="31020" y1="47153" x2="38612" y2="37130"/>
                        <a14:backgroundMark x1="38612" y1="37130" x2="53579" y2="34624"/>
                        <a14:backgroundMark x1="53579" y1="34624" x2="59002" y2="34624"/>
                        <a14:backgroundMark x1="60738" y1="29841" x2="72451" y2="34169"/>
                        <a14:backgroundMark x1="72451" y1="34169" x2="78959" y2="44875"/>
                        <a14:backgroundMark x1="78959" y1="44875" x2="79176" y2="45786"/>
                        <a14:backgroundMark x1="70933" y1="39408" x2="80911" y2="49886"/>
                        <a14:backgroundMark x1="64425" y1="33030" x2="74837" y2="45786"/>
                        <a14:backgroundMark x1="72017" y1="43508" x2="77440" y2="56492"/>
                        <a14:backgroundMark x1="77440" y1="56492" x2="77440" y2="58998"/>
                        <a14:backgroundMark x1="74403" y1="48747" x2="74187" y2="69476"/>
                        <a14:backgroundMark x1="74837" y1="59226" x2="72885" y2="71754"/>
                        <a14:backgroundMark x1="72885" y1="71754" x2="66377" y2="81777"/>
                        <a14:backgroundMark x1="68764" y1="71754" x2="58351" y2="80866"/>
                        <a14:backgroundMark x1="42733" y1="80182" x2="31887" y2="78132"/>
                        <a14:backgroundMark x1="31887" y1="78132" x2="28200" y2="76310"/>
                        <a14:backgroundMark x1="34056" y1="75171" x2="29935" y2="68793"/>
                        <a14:backgroundMark x1="32538" y1="70843" x2="30152" y2="67882"/>
                        <a14:backgroundMark x1="36876" y1="71526" x2="34056" y2="68565"/>
                      </a14:backgroundRemoval>
                    </a14:imgEffect>
                  </a14:imgLayer>
                </a14:imgProps>
              </a:ext>
            </a:extLst>
          </a:blip>
          <a:stretch>
            <a:fillRect/>
          </a:stretch>
        </p:blipFill>
        <p:spPr>
          <a:xfrm>
            <a:off x="7725013" y="1362001"/>
            <a:ext cx="4341168" cy="4133997"/>
          </a:xfrm>
          <a:prstGeom prst="rect">
            <a:avLst/>
          </a:prstGeom>
        </p:spPr>
      </p:pic>
      <p:grpSp>
        <p:nvGrpSpPr>
          <p:cNvPr id="57" name="Groupe 56">
            <a:extLst>
              <a:ext uri="{FF2B5EF4-FFF2-40B4-BE49-F238E27FC236}">
                <a16:creationId xmlns:a16="http://schemas.microsoft.com/office/drawing/2014/main" id="{5C26290B-DC06-40DC-BEFA-DEA6AC1964F0}"/>
              </a:ext>
            </a:extLst>
          </p:cNvPr>
          <p:cNvGrpSpPr/>
          <p:nvPr/>
        </p:nvGrpSpPr>
        <p:grpSpPr>
          <a:xfrm>
            <a:off x="8374160" y="2468686"/>
            <a:ext cx="3173507" cy="2517783"/>
            <a:chOff x="8374160" y="2458958"/>
            <a:chExt cx="3173507" cy="2517783"/>
          </a:xfrm>
        </p:grpSpPr>
        <p:sp>
          <p:nvSpPr>
            <p:cNvPr id="38" name="Flèche : en arc 37">
              <a:extLst>
                <a:ext uri="{FF2B5EF4-FFF2-40B4-BE49-F238E27FC236}">
                  <a16:creationId xmlns:a16="http://schemas.microsoft.com/office/drawing/2014/main" id="{E04438D6-1C3F-4FB5-9F84-60C3AE606425}"/>
                </a:ext>
              </a:extLst>
            </p:cNvPr>
            <p:cNvSpPr/>
            <p:nvPr/>
          </p:nvSpPr>
          <p:spPr>
            <a:xfrm rot="17613018">
              <a:off x="8940845" y="3862054"/>
              <a:ext cx="436154" cy="612843"/>
            </a:xfrm>
            <a:prstGeom prst="circularArrow">
              <a:avLst>
                <a:gd name="adj1" fmla="val 0"/>
                <a:gd name="adj2" fmla="val 1142319"/>
                <a:gd name="adj3" fmla="val 21571867"/>
                <a:gd name="adj4" fmla="val 1426094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lèche : en arc 45">
              <a:extLst>
                <a:ext uri="{FF2B5EF4-FFF2-40B4-BE49-F238E27FC236}">
                  <a16:creationId xmlns:a16="http://schemas.microsoft.com/office/drawing/2014/main" id="{2714B49C-DA8C-4D6A-92CF-AC6BDE5791FE}"/>
                </a:ext>
              </a:extLst>
            </p:cNvPr>
            <p:cNvSpPr/>
            <p:nvPr/>
          </p:nvSpPr>
          <p:spPr>
            <a:xfrm rot="7688423">
              <a:off x="8910980" y="3839075"/>
              <a:ext cx="436154" cy="612843"/>
            </a:xfrm>
            <a:prstGeom prst="circularArrow">
              <a:avLst>
                <a:gd name="adj1" fmla="val 0"/>
                <a:gd name="adj2" fmla="val 1142319"/>
                <a:gd name="adj3" fmla="val 21571867"/>
                <a:gd name="adj4" fmla="val 14260942"/>
                <a:gd name="adj5" fmla="val 125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Image 47">
              <a:extLst>
                <a:ext uri="{FF2B5EF4-FFF2-40B4-BE49-F238E27FC236}">
                  <a16:creationId xmlns:a16="http://schemas.microsoft.com/office/drawing/2014/main" id="{1B7496DE-BFF0-4858-BEA7-8845F2944E58}"/>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a:off x="8374160" y="4231224"/>
              <a:ext cx="699383" cy="605825"/>
            </a:xfrm>
            <a:prstGeom prst="rect">
              <a:avLst/>
            </a:prstGeom>
            <a:ln>
              <a:noFill/>
            </a:ln>
            <a:effectLst/>
          </p:spPr>
        </p:pic>
        <p:pic>
          <p:nvPicPr>
            <p:cNvPr id="49" name="Image 48">
              <a:extLst>
                <a:ext uri="{FF2B5EF4-FFF2-40B4-BE49-F238E27FC236}">
                  <a16:creationId xmlns:a16="http://schemas.microsoft.com/office/drawing/2014/main" id="{C8D3A668-774C-4A58-8132-E41F8F35CF7B}"/>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rot="6069338">
              <a:off x="8603928" y="2656572"/>
              <a:ext cx="699383" cy="605825"/>
            </a:xfrm>
            <a:prstGeom prst="rect">
              <a:avLst/>
            </a:prstGeom>
            <a:ln>
              <a:noFill/>
            </a:ln>
            <a:effectLst/>
          </p:spPr>
        </p:pic>
        <p:pic>
          <p:nvPicPr>
            <p:cNvPr id="50" name="Image 49">
              <a:extLst>
                <a:ext uri="{FF2B5EF4-FFF2-40B4-BE49-F238E27FC236}">
                  <a16:creationId xmlns:a16="http://schemas.microsoft.com/office/drawing/2014/main" id="{8529AC2F-78A8-4FF6-8234-0FFEAFDE6756}"/>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a:off x="10848284" y="3348924"/>
              <a:ext cx="699383" cy="605825"/>
            </a:xfrm>
            <a:prstGeom prst="rect">
              <a:avLst/>
            </a:prstGeom>
            <a:ln>
              <a:noFill/>
            </a:ln>
            <a:effectLst/>
          </p:spPr>
        </p:pic>
        <p:pic>
          <p:nvPicPr>
            <p:cNvPr id="51" name="Image 50">
              <a:extLst>
                <a:ext uri="{FF2B5EF4-FFF2-40B4-BE49-F238E27FC236}">
                  <a16:creationId xmlns:a16="http://schemas.microsoft.com/office/drawing/2014/main" id="{87F72A4B-487A-4390-A96E-A35FF40E7417}"/>
                </a:ext>
              </a:extLst>
            </p:cNvPr>
            <p:cNvPicPr>
              <a:picLocks noChangeAspect="1"/>
            </p:cNvPicPr>
            <p:nvPr/>
          </p:nvPicPr>
          <p:blipFill rotWithShape="1">
            <a:blip r:embed="rId11">
              <a:extLst>
                <a:ext uri="{28A0092B-C50C-407E-A947-70E740481C1C}">
                  <a14:useLocalDpi xmlns:a14="http://schemas.microsoft.com/office/drawing/2010/main" val="0"/>
                </a:ext>
              </a:extLst>
            </a:blip>
            <a:srcRect l="54911" t="35484" b="8766"/>
            <a:stretch/>
          </p:blipFill>
          <p:spPr>
            <a:xfrm rot="17041631">
              <a:off x="10602332" y="4052656"/>
              <a:ext cx="699383" cy="605825"/>
            </a:xfrm>
            <a:prstGeom prst="rect">
              <a:avLst/>
            </a:prstGeom>
            <a:ln>
              <a:noFill/>
            </a:ln>
            <a:effectLst/>
          </p:spPr>
        </p:pic>
        <p:pic>
          <p:nvPicPr>
            <p:cNvPr id="52" name="Picture 12" descr="Image result for watercolor microbes png">
              <a:extLst>
                <a:ext uri="{FF2B5EF4-FFF2-40B4-BE49-F238E27FC236}">
                  <a16:creationId xmlns:a16="http://schemas.microsoft.com/office/drawing/2014/main" id="{03E71942-82D8-46E2-9D27-8A31A8302D3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9702281" y="4649666"/>
              <a:ext cx="466637" cy="327075"/>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53" name="Picture 12" descr="Image result for watercolor microbes png">
              <a:extLst>
                <a:ext uri="{FF2B5EF4-FFF2-40B4-BE49-F238E27FC236}">
                  <a16:creationId xmlns:a16="http://schemas.microsoft.com/office/drawing/2014/main" id="{EE4C65A4-E263-4413-A25F-77697D5F0EB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10654435" y="2742217"/>
              <a:ext cx="466637" cy="327075"/>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54" name="Picture 12" descr="Image result for watercolor microbes png">
              <a:extLst>
                <a:ext uri="{FF2B5EF4-FFF2-40B4-BE49-F238E27FC236}">
                  <a16:creationId xmlns:a16="http://schemas.microsoft.com/office/drawing/2014/main" id="{6A89BF30-DDD5-4EB3-BCDE-2474DBAF817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9428960" y="2458958"/>
              <a:ext cx="466637" cy="327075"/>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55" name="Picture 12" descr="Image result for watercolor microbes png">
              <a:extLst>
                <a:ext uri="{FF2B5EF4-FFF2-40B4-BE49-F238E27FC236}">
                  <a16:creationId xmlns:a16="http://schemas.microsoft.com/office/drawing/2014/main" id="{F8449AF5-458E-463A-80BB-D515C020CA44}"/>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8405213" y="3422570"/>
              <a:ext cx="466637" cy="327075"/>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67744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F1045A08-F8DB-41A7-BBA6-DDF799851FDA}"/>
              </a:ext>
            </a:extLst>
          </p:cNvPr>
          <p:cNvSpPr txBox="1"/>
          <p:nvPr/>
        </p:nvSpPr>
        <p:spPr>
          <a:xfrm>
            <a:off x="784079" y="469483"/>
            <a:ext cx="7136110" cy="1384995"/>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Abadi Extra Light" panose="020B0204020104020204" pitchFamily="34" charset="0"/>
              </a:rPr>
              <a:t>Eukaryotic phototrophs are rarely included in soil studies when it comes to studying microbial communities … </a:t>
            </a:r>
            <a:endParaRPr lang="en-US" sz="2800" b="1" dirty="0">
              <a:effectLst>
                <a:outerShdw blurRad="38100" dist="38100" dir="2700000" algn="tl">
                  <a:srgbClr val="000000">
                    <a:alpha val="43137"/>
                  </a:srgbClr>
                </a:outerShdw>
              </a:effectLst>
              <a:latin typeface="Abadi Extra Light" panose="020B0204020104020204" pitchFamily="34" charset="0"/>
            </a:endParaRPr>
          </a:p>
        </p:txBody>
      </p:sp>
      <p:sp>
        <p:nvSpPr>
          <p:cNvPr id="7" name="ZoneTexte 6">
            <a:extLst>
              <a:ext uri="{FF2B5EF4-FFF2-40B4-BE49-F238E27FC236}">
                <a16:creationId xmlns:a16="http://schemas.microsoft.com/office/drawing/2014/main" id="{A657EB87-6FC0-4DE8-A584-E7E93E4925A0}"/>
              </a:ext>
            </a:extLst>
          </p:cNvPr>
          <p:cNvSpPr txBox="1"/>
          <p:nvPr/>
        </p:nvSpPr>
        <p:spPr>
          <a:xfrm>
            <a:off x="0" y="1909246"/>
            <a:ext cx="7136110" cy="523220"/>
          </a:xfrm>
          <a:prstGeom prst="rect">
            <a:avLst/>
          </a:prstGeom>
          <a:noFill/>
        </p:spPr>
        <p:txBody>
          <a:bodyPr wrap="square" rtlCol="0">
            <a:spAutoFit/>
          </a:bodyPr>
          <a:lstStyle/>
          <a:p>
            <a:pPr algn="ctr"/>
            <a:r>
              <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scarce tools for taxonomic assignment.</a:t>
            </a:r>
            <a:endParaRPr lang="en-US" sz="2800" b="1" dirty="0">
              <a:solidFill>
                <a:srgbClr val="C00000"/>
              </a:solidFill>
              <a:effectLst>
                <a:outerShdw blurRad="38100" dist="38100" dir="2700000" algn="tl">
                  <a:srgbClr val="000000">
                    <a:alpha val="43137"/>
                  </a:srgbClr>
                </a:outerShdw>
              </a:effectLst>
              <a:latin typeface="Abadi Extra Light" panose="020B0204020104020204" pitchFamily="34" charset="0"/>
            </a:endParaRPr>
          </a:p>
        </p:txBody>
      </p:sp>
      <p:sp>
        <p:nvSpPr>
          <p:cNvPr id="11" name="ZoneTexte 10">
            <a:extLst>
              <a:ext uri="{FF2B5EF4-FFF2-40B4-BE49-F238E27FC236}">
                <a16:creationId xmlns:a16="http://schemas.microsoft.com/office/drawing/2014/main" id="{F78604E8-F9F3-41BE-9BF3-BEBE79A342FC}"/>
              </a:ext>
            </a:extLst>
          </p:cNvPr>
          <p:cNvSpPr txBox="1"/>
          <p:nvPr/>
        </p:nvSpPr>
        <p:spPr>
          <a:xfrm>
            <a:off x="232981" y="4842253"/>
            <a:ext cx="11726038" cy="1384995"/>
          </a:xfrm>
          <a:prstGeom prst="rect">
            <a:avLst/>
          </a:prstGeom>
          <a:noFill/>
        </p:spPr>
        <p:txBody>
          <a:bodyPr wrap="square" rtlCol="0">
            <a:spAutoFit/>
          </a:bodyPr>
          <a:lstStyle/>
          <a:p>
            <a:pPr marL="457200" indent="-457200">
              <a:buFont typeface="Wingdings" panose="05000000000000000000" pitchFamily="2" charset="2"/>
              <a:buChar char="à"/>
            </a:pPr>
            <a:r>
              <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reference database for eukaryotic algae and cyanobacteria</a:t>
            </a:r>
          </a:p>
          <a:p>
            <a:pPr marL="457200" indent="-457200">
              <a:buFont typeface="Wingdings" panose="05000000000000000000" pitchFamily="2" charset="2"/>
              <a:buChar char="à"/>
            </a:pPr>
            <a:endParaRPr lang="en-US" sz="2800" b="1"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endParaRPr>
          </a:p>
          <a:p>
            <a:pPr marL="457200" indent="-457200">
              <a:buFont typeface="Wingdings" panose="05000000000000000000" pitchFamily="2" charset="2"/>
              <a:buChar char="à"/>
            </a:pPr>
            <a:r>
              <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aim to provide taxonomic assignment for photoautotrophic organisms</a:t>
            </a:r>
            <a:endParaRPr lang="en-US" sz="2800" dirty="0">
              <a:effectLst>
                <a:outerShdw blurRad="38100" dist="38100" dir="2700000" algn="tl">
                  <a:srgbClr val="000000">
                    <a:alpha val="43137"/>
                  </a:srgbClr>
                </a:outerShdw>
              </a:effectLst>
              <a:latin typeface="Abadi Extra Light" panose="020B0204020104020204" pitchFamily="34" charset="0"/>
            </a:endParaRPr>
          </a:p>
        </p:txBody>
      </p:sp>
      <p:grpSp>
        <p:nvGrpSpPr>
          <p:cNvPr id="2" name="Groupe 1">
            <a:extLst>
              <a:ext uri="{FF2B5EF4-FFF2-40B4-BE49-F238E27FC236}">
                <a16:creationId xmlns:a16="http://schemas.microsoft.com/office/drawing/2014/main" id="{5FB3FC36-0FFE-4622-BDE1-34CBF7E5F6D8}"/>
              </a:ext>
            </a:extLst>
          </p:cNvPr>
          <p:cNvGrpSpPr/>
          <p:nvPr/>
        </p:nvGrpSpPr>
        <p:grpSpPr>
          <a:xfrm>
            <a:off x="666967" y="2344540"/>
            <a:ext cx="8736961" cy="2068802"/>
            <a:chOff x="666967" y="1782565"/>
            <a:chExt cx="8736961" cy="2068802"/>
          </a:xfrm>
        </p:grpSpPr>
        <p:sp>
          <p:nvSpPr>
            <p:cNvPr id="8" name="ZoneTexte 7">
              <a:extLst>
                <a:ext uri="{FF2B5EF4-FFF2-40B4-BE49-F238E27FC236}">
                  <a16:creationId xmlns:a16="http://schemas.microsoft.com/office/drawing/2014/main" id="{74309366-EB98-4167-B7D1-03288E35AAF6}"/>
                </a:ext>
              </a:extLst>
            </p:cNvPr>
            <p:cNvSpPr txBox="1"/>
            <p:nvPr/>
          </p:nvSpPr>
          <p:spPr>
            <a:xfrm>
              <a:off x="4927607" y="2820448"/>
              <a:ext cx="2992582" cy="707886"/>
            </a:xfrm>
            <a:prstGeom prst="rect">
              <a:avLst/>
            </a:prstGeom>
            <a:noFill/>
            <a:ln w="28575">
              <a:solidFill>
                <a:schemeClr val="accent6">
                  <a:lumMod val="50000"/>
                </a:schemeClr>
              </a:solidFill>
            </a:ln>
          </p:spPr>
          <p:txBody>
            <a:bodyPr wrap="square" rtlCol="0">
              <a:spAutoFit/>
            </a:bodyPr>
            <a:lstStyle/>
            <a:p>
              <a:pPr algn="ctr"/>
              <a:r>
                <a:rPr lang="el-GR" sz="4000" b="1" dirty="0">
                  <a:solidFill>
                    <a:schemeClr val="accent6">
                      <a:lumMod val="50000"/>
                    </a:schemeClr>
                  </a:solidFill>
                </a:rPr>
                <a:t>μ</a:t>
              </a:r>
              <a:r>
                <a:rPr lang="en-US" sz="2800" b="1" dirty="0">
                  <a:solidFill>
                    <a:schemeClr val="accent6">
                      <a:lumMod val="50000"/>
                    </a:schemeClr>
                  </a:solidFill>
                  <a:effectLst>
                    <a:outerShdw blurRad="38100" dist="38100" dir="2700000" algn="tl">
                      <a:srgbClr val="000000">
                        <a:alpha val="43137"/>
                      </a:srgbClr>
                    </a:outerShdw>
                  </a:effectLst>
                  <a:latin typeface="Eras Medium ITC" panose="020B0602030504020804" pitchFamily="34" charset="0"/>
                  <a:sym typeface="Wingdings" panose="05000000000000000000" pitchFamily="2" charset="2"/>
                </a:rPr>
                <a:t>GREEN-DB</a:t>
              </a:r>
              <a:endParaRPr lang="en-US" sz="2800" b="1" dirty="0">
                <a:solidFill>
                  <a:schemeClr val="accent6">
                    <a:lumMod val="50000"/>
                  </a:schemeClr>
                </a:solidFill>
                <a:effectLst>
                  <a:outerShdw blurRad="38100" dist="38100" dir="2700000" algn="tl">
                    <a:srgbClr val="000000">
                      <a:alpha val="43137"/>
                    </a:srgbClr>
                  </a:outerShdw>
                </a:effectLst>
                <a:latin typeface="Eras Medium ITC" panose="020B0602030504020804" pitchFamily="34" charset="0"/>
              </a:endParaRPr>
            </a:p>
          </p:txBody>
        </p:sp>
        <p:sp>
          <p:nvSpPr>
            <p:cNvPr id="9" name="ZoneTexte 8">
              <a:extLst>
                <a:ext uri="{FF2B5EF4-FFF2-40B4-BE49-F238E27FC236}">
                  <a16:creationId xmlns:a16="http://schemas.microsoft.com/office/drawing/2014/main" id="{93849F1D-4147-4985-9C07-5D731822BCC9}"/>
                </a:ext>
              </a:extLst>
            </p:cNvPr>
            <p:cNvSpPr txBox="1"/>
            <p:nvPr/>
          </p:nvSpPr>
          <p:spPr>
            <a:xfrm>
              <a:off x="6202226" y="3589757"/>
              <a:ext cx="3201702"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from Djemiel et.al, to be published.</a:t>
              </a:r>
            </a:p>
          </p:txBody>
        </p:sp>
        <p:sp>
          <p:nvSpPr>
            <p:cNvPr id="10" name="ZoneTexte 9">
              <a:extLst>
                <a:ext uri="{FF2B5EF4-FFF2-40B4-BE49-F238E27FC236}">
                  <a16:creationId xmlns:a16="http://schemas.microsoft.com/office/drawing/2014/main" id="{BA91A6A9-EC91-4755-A920-D2675832734B}"/>
                </a:ext>
              </a:extLst>
            </p:cNvPr>
            <p:cNvSpPr txBox="1"/>
            <p:nvPr/>
          </p:nvSpPr>
          <p:spPr>
            <a:xfrm>
              <a:off x="666967" y="2905780"/>
              <a:ext cx="7136110" cy="523220"/>
            </a:xfrm>
            <a:prstGeom prst="rect">
              <a:avLst/>
            </a:prstGeom>
            <a:noFill/>
          </p:spPr>
          <p:txBody>
            <a:bodyPr wrap="square" rtlCol="0">
              <a:spAutoFit/>
            </a:bodyPr>
            <a:lstStyle/>
            <a:p>
              <a:pPr algn="ctr"/>
              <a:r>
                <a:rPr lang="en-US" sz="2800" dirty="0">
                  <a:solidFill>
                    <a:schemeClr val="accent6">
                      <a:lumMod val="50000"/>
                    </a:schemeClr>
                  </a:solidFill>
                  <a:effectLst>
                    <a:outerShdw blurRad="38100" dist="38100" dir="2700000" algn="tl">
                      <a:srgbClr val="000000">
                        <a:alpha val="43137"/>
                      </a:srgbClr>
                    </a:outerShdw>
                  </a:effectLst>
                  <a:latin typeface="Eras Medium ITC" panose="020B0602030504020804" pitchFamily="34" charset="0"/>
                </a:rPr>
                <a:t>2018 :</a:t>
              </a:r>
              <a:endParaRPr lang="en-US" sz="2800" b="1" dirty="0">
                <a:solidFill>
                  <a:schemeClr val="accent6">
                    <a:lumMod val="50000"/>
                  </a:schemeClr>
                </a:solidFill>
                <a:effectLst>
                  <a:outerShdw blurRad="38100" dist="38100" dir="2700000" algn="tl">
                    <a:srgbClr val="000000">
                      <a:alpha val="43137"/>
                    </a:srgbClr>
                  </a:outerShdw>
                </a:effectLst>
                <a:latin typeface="Eras Medium ITC" panose="020B0602030504020804" pitchFamily="34" charset="0"/>
              </a:endParaRPr>
            </a:p>
          </p:txBody>
        </p:sp>
        <p:pic>
          <p:nvPicPr>
            <p:cNvPr id="12" name="Picture 10" descr="Image result for watercolor microbes png">
              <a:extLst>
                <a:ext uri="{FF2B5EF4-FFF2-40B4-BE49-F238E27FC236}">
                  <a16:creationId xmlns:a16="http://schemas.microsoft.com/office/drawing/2014/main" id="{E6F22A1B-BA71-4079-98C1-32769A61BFC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7020928" y="2095443"/>
              <a:ext cx="1879106" cy="12533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DA8B260-9D1B-4274-BD0E-B7027E37A1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5786" y="1812648"/>
              <a:ext cx="488835" cy="4553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41680F7-D914-48AC-A1E7-085BEA400D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3783451">
              <a:off x="8584920" y="2973664"/>
              <a:ext cx="488835" cy="455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06ABFA7C-8FC5-41E5-B36B-38134E982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6746123" y="2284734"/>
              <a:ext cx="488835" cy="4553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49075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2000" b="-12000"/>
          </a:stretch>
        </a:blipFill>
        <a:effectLst/>
      </p:bgPr>
    </p:bg>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F78604E8-F9F3-41BE-9BF3-BEBE79A342FC}"/>
              </a:ext>
            </a:extLst>
          </p:cNvPr>
          <p:cNvSpPr txBox="1"/>
          <p:nvPr/>
        </p:nvSpPr>
        <p:spPr>
          <a:xfrm>
            <a:off x="124628" y="2801069"/>
            <a:ext cx="5477638" cy="2677656"/>
          </a:xfrm>
          <a:prstGeom prst="rect">
            <a:avLst/>
          </a:prstGeom>
          <a:noFill/>
        </p:spPr>
        <p:txBody>
          <a:bodyPr wrap="square" rtlCol="0">
            <a:spAutoFit/>
          </a:bodyPr>
          <a:lstStyle/>
          <a:p>
            <a:r>
              <a:rPr lang="en-US" sz="24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Most of them are </a:t>
            </a:r>
            <a:r>
              <a:rPr lang="en-US" sz="2400" dirty="0">
                <a:solidFill>
                  <a:schemeClr val="accent6">
                    <a:lumMod val="50000"/>
                  </a:schemeClr>
                </a:solidFill>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diazotrophic</a:t>
            </a:r>
            <a:r>
              <a:rPr lang="en-US" sz="24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a:t>
            </a:r>
          </a:p>
          <a:p>
            <a:r>
              <a:rPr lang="en-US" sz="24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impact on microbial communities / plants</a:t>
            </a:r>
          </a:p>
          <a:p>
            <a:endParaRPr lang="en-US" sz="24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endParaRPr>
          </a:p>
          <a:p>
            <a:r>
              <a:rPr lang="en-US" sz="24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Depending on pH, moisture, [CO2], they can produce or dissolve limestone.</a:t>
            </a:r>
          </a:p>
          <a:p>
            <a:r>
              <a:rPr lang="en-US" sz="24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a:t>
            </a:r>
            <a:r>
              <a:rPr lang="en-US" sz="2400" dirty="0">
                <a:solidFill>
                  <a:schemeClr val="accent2">
                    <a:lumMod val="50000"/>
                  </a:schemeClr>
                </a:solidFill>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geological shaping</a:t>
            </a:r>
            <a:r>
              <a:rPr lang="en-US" sz="24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a:t>
            </a:r>
          </a:p>
          <a:p>
            <a:endParaRPr lang="en-US" sz="24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endParaRPr>
          </a:p>
        </p:txBody>
      </p:sp>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0"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F1045A08-F8DB-41A7-BBA6-DDF799851FDA}"/>
              </a:ext>
            </a:extLst>
          </p:cNvPr>
          <p:cNvSpPr txBox="1"/>
          <p:nvPr/>
        </p:nvSpPr>
        <p:spPr>
          <a:xfrm>
            <a:off x="3154417" y="373632"/>
            <a:ext cx="5678866" cy="954107"/>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latin typeface="Abadi Extra Light" panose="020B0204020104020204" pitchFamily="34" charset="0"/>
              </a:rPr>
              <a:t>Phototrophic organisms can shape ecosystems on the long term ! </a:t>
            </a:r>
            <a:endParaRPr lang="en-US" sz="2800" b="1" dirty="0">
              <a:effectLst>
                <a:outerShdw blurRad="38100" dist="38100" dir="2700000" algn="tl">
                  <a:srgbClr val="000000">
                    <a:alpha val="43137"/>
                  </a:srgbClr>
                </a:outerShdw>
              </a:effectLst>
              <a:latin typeface="Abadi Extra Light" panose="020B0204020104020204" pitchFamily="34" charset="0"/>
            </a:endParaRPr>
          </a:p>
        </p:txBody>
      </p:sp>
      <p:sp>
        <p:nvSpPr>
          <p:cNvPr id="7" name="ZoneTexte 6">
            <a:extLst>
              <a:ext uri="{FF2B5EF4-FFF2-40B4-BE49-F238E27FC236}">
                <a16:creationId xmlns:a16="http://schemas.microsoft.com/office/drawing/2014/main" id="{A657EB87-6FC0-4DE8-A584-E7E93E4925A0}"/>
              </a:ext>
            </a:extLst>
          </p:cNvPr>
          <p:cNvSpPr txBox="1"/>
          <p:nvPr/>
        </p:nvSpPr>
        <p:spPr>
          <a:xfrm>
            <a:off x="2267818" y="1631463"/>
            <a:ext cx="7136110"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Eras Medium ITC" panose="020B0602030504020804" pitchFamily="34" charset="0"/>
                <a:sym typeface="Wingdings" panose="05000000000000000000" pitchFamily="2" charset="2"/>
              </a:rPr>
              <a:t> Cryptogam communities ! </a:t>
            </a:r>
            <a:endParaRPr lang="en-US" sz="2800" b="1" dirty="0">
              <a:solidFill>
                <a:srgbClr val="002060"/>
              </a:solidFill>
              <a:effectLst>
                <a:outerShdw blurRad="38100" dist="38100" dir="2700000" algn="tl">
                  <a:srgbClr val="000000">
                    <a:alpha val="43137"/>
                  </a:srgbClr>
                </a:outerShdw>
              </a:effectLst>
              <a:latin typeface="Eras Medium ITC" panose="020B0602030504020804" pitchFamily="34" charset="0"/>
            </a:endParaRPr>
          </a:p>
        </p:txBody>
      </p:sp>
      <p:sp>
        <p:nvSpPr>
          <p:cNvPr id="9" name="ZoneTexte 8">
            <a:extLst>
              <a:ext uri="{FF2B5EF4-FFF2-40B4-BE49-F238E27FC236}">
                <a16:creationId xmlns:a16="http://schemas.microsoft.com/office/drawing/2014/main" id="{93849F1D-4147-4985-9C07-5D731822BCC9}"/>
              </a:ext>
            </a:extLst>
          </p:cNvPr>
          <p:cNvSpPr txBox="1"/>
          <p:nvPr/>
        </p:nvSpPr>
        <p:spPr>
          <a:xfrm>
            <a:off x="2173158" y="5903333"/>
            <a:ext cx="3201702"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Budel et.al, 2004 </a:t>
            </a:r>
          </a:p>
        </p:txBody>
      </p:sp>
      <p:pic>
        <p:nvPicPr>
          <p:cNvPr id="12" name="Image 11" descr="Une image contenant objet, horloge&#10;&#10;Description générée automatiquement">
            <a:extLst>
              <a:ext uri="{FF2B5EF4-FFF2-40B4-BE49-F238E27FC236}">
                <a16:creationId xmlns:a16="http://schemas.microsoft.com/office/drawing/2014/main" id="{5B14297F-FACE-40D4-8B6B-A741814CFC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9290" y="2788389"/>
            <a:ext cx="465990" cy="465990"/>
          </a:xfrm>
          <a:prstGeom prst="rect">
            <a:avLst/>
          </a:prstGeom>
        </p:spPr>
      </p:pic>
      <p:pic>
        <p:nvPicPr>
          <p:cNvPr id="1026" name="Picture 2">
            <a:extLst>
              <a:ext uri="{FF2B5EF4-FFF2-40B4-BE49-F238E27FC236}">
                <a16:creationId xmlns:a16="http://schemas.microsoft.com/office/drawing/2014/main" id="{7D46CE62-14F5-4139-887E-7792516234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9671" y="2335079"/>
            <a:ext cx="5668423" cy="37632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24C88EEA-6695-416D-91CF-C6C033ABAA00}"/>
              </a:ext>
            </a:extLst>
          </p:cNvPr>
          <p:cNvSpPr txBox="1"/>
          <p:nvPr/>
        </p:nvSpPr>
        <p:spPr>
          <a:xfrm>
            <a:off x="8924860" y="6444840"/>
            <a:ext cx="3201702"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Bill Bowman</a:t>
            </a:r>
          </a:p>
        </p:txBody>
      </p:sp>
      <p:sp>
        <p:nvSpPr>
          <p:cNvPr id="13" name="ZoneTexte 12">
            <a:extLst>
              <a:ext uri="{FF2B5EF4-FFF2-40B4-BE49-F238E27FC236}">
                <a16:creationId xmlns:a16="http://schemas.microsoft.com/office/drawing/2014/main" id="{1471B50B-3676-4BBB-B650-1CB0F05F68F0}"/>
              </a:ext>
            </a:extLst>
          </p:cNvPr>
          <p:cNvSpPr txBox="1"/>
          <p:nvPr/>
        </p:nvSpPr>
        <p:spPr>
          <a:xfrm>
            <a:off x="5908593" y="6109401"/>
            <a:ext cx="5510577"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Abadi Extra Light" panose="020B0204020104020204" pitchFamily="34" charset="0"/>
              </a:rPr>
              <a:t>Biocrust in Canyonlands National Park on the Colorado Plateau</a:t>
            </a:r>
          </a:p>
        </p:txBody>
      </p:sp>
      <p:pic>
        <p:nvPicPr>
          <p:cNvPr id="3" name="Image 2" descr="Une image contenant intérieur, assis, alimentation, sombre&#10;&#10;Description générée automatiquement">
            <a:extLst>
              <a:ext uri="{FF2B5EF4-FFF2-40B4-BE49-F238E27FC236}">
                <a16:creationId xmlns:a16="http://schemas.microsoft.com/office/drawing/2014/main" id="{F56D07EF-C6D7-4E1B-9596-EE077B029F73}"/>
              </a:ext>
            </a:extLst>
          </p:cNvPr>
          <p:cNvPicPr>
            <a:picLocks noChangeAspect="1"/>
          </p:cNvPicPr>
          <p:nvPr/>
        </p:nvPicPr>
        <p:blipFill rotWithShape="1">
          <a:blip r:embed="rId8">
            <a:extLst>
              <a:ext uri="{28A0092B-C50C-407E-A947-70E740481C1C}">
                <a14:useLocalDpi xmlns:a14="http://schemas.microsoft.com/office/drawing/2010/main" val="0"/>
              </a:ext>
            </a:extLst>
          </a:blip>
          <a:srcRect b="8041"/>
          <a:stretch/>
        </p:blipFill>
        <p:spPr>
          <a:xfrm>
            <a:off x="2863447" y="4608265"/>
            <a:ext cx="1495825" cy="870460"/>
          </a:xfrm>
          <a:prstGeom prst="rect">
            <a:avLst/>
          </a:prstGeom>
        </p:spPr>
      </p:pic>
    </p:spTree>
    <p:extLst>
      <p:ext uri="{BB962C8B-B14F-4D97-AF65-F5344CB8AC3E}">
        <p14:creationId xmlns:p14="http://schemas.microsoft.com/office/powerpoint/2010/main" val="3770914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2000" b="-12000"/>
          </a:stretch>
        </a:blipFill>
        <a:effectLst/>
      </p:bgPr>
    </p:bg>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F78604E8-F9F3-41BE-9BF3-BEBE79A342FC}"/>
              </a:ext>
            </a:extLst>
          </p:cNvPr>
          <p:cNvSpPr txBox="1"/>
          <p:nvPr/>
        </p:nvSpPr>
        <p:spPr>
          <a:xfrm>
            <a:off x="304800" y="1595021"/>
            <a:ext cx="11582400" cy="1384995"/>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describe photoautotrophic diversity in soil.</a:t>
            </a:r>
          </a:p>
          <a:p>
            <a:endPar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endParaRPr>
          </a:p>
          <a:p>
            <a:endPar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endParaRPr>
          </a:p>
        </p:txBody>
      </p:sp>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F1045A08-F8DB-41A7-BBA6-DDF799851FDA}"/>
              </a:ext>
            </a:extLst>
          </p:cNvPr>
          <p:cNvSpPr txBox="1"/>
          <p:nvPr/>
        </p:nvSpPr>
        <p:spPr>
          <a:xfrm>
            <a:off x="81188" y="589076"/>
            <a:ext cx="5678866" cy="523220"/>
          </a:xfrm>
          <a:prstGeom prst="rect">
            <a:avLst/>
          </a:prstGeom>
          <a:noFill/>
        </p:spPr>
        <p:txBody>
          <a:bodyPr wrap="square" rtlCol="0">
            <a:spAutoFit/>
          </a:bodyPr>
          <a:lstStyle/>
          <a:p>
            <a:pPr algn="ctr"/>
            <a:r>
              <a:rPr lang="en-US" sz="2800" b="1" u="sng" dirty="0">
                <a:solidFill>
                  <a:srgbClr val="C00000"/>
                </a:solidFill>
                <a:effectLst>
                  <a:outerShdw blurRad="38100" dist="38100" dir="2700000" algn="tl">
                    <a:srgbClr val="000000">
                      <a:alpha val="43137"/>
                    </a:srgbClr>
                  </a:outerShdw>
                </a:effectLst>
                <a:latin typeface="Eras Medium ITC" panose="020B0602030504020804" pitchFamily="34" charset="0"/>
              </a:rPr>
              <a:t>As part of this study, I will : </a:t>
            </a:r>
          </a:p>
        </p:txBody>
      </p:sp>
    </p:spTree>
    <p:extLst>
      <p:ext uri="{BB962C8B-B14F-4D97-AF65-F5344CB8AC3E}">
        <p14:creationId xmlns:p14="http://schemas.microsoft.com/office/powerpoint/2010/main" val="66390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F78604E8-F9F3-41BE-9BF3-BEBE79A342FC}"/>
              </a:ext>
            </a:extLst>
          </p:cNvPr>
          <p:cNvSpPr txBox="1"/>
          <p:nvPr/>
        </p:nvSpPr>
        <p:spPr>
          <a:xfrm>
            <a:off x="304800" y="1595021"/>
            <a:ext cx="11582400" cy="2677656"/>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describe photoautotrophic diversity in soil.</a:t>
            </a:r>
          </a:p>
          <a:p>
            <a:endPar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endParaRPr>
          </a:p>
          <a:p>
            <a:pPr marL="457200" indent="-457200">
              <a:buFont typeface="Wingdings" panose="05000000000000000000" pitchFamily="2" charset="2"/>
              <a:buChar char="à"/>
            </a:pPr>
            <a:r>
              <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determinate whether light affects photoautotrophic, bacterial and fungal community composition.</a:t>
            </a:r>
          </a:p>
          <a:p>
            <a:pPr marL="457200" indent="-457200">
              <a:buFont typeface="Wingdings" panose="05000000000000000000" pitchFamily="2" charset="2"/>
              <a:buChar char="à"/>
            </a:pPr>
            <a:endPar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endParaRPr>
          </a:p>
          <a:p>
            <a:endPar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endParaRPr>
          </a:p>
        </p:txBody>
      </p:sp>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483AE811-31CC-4B8D-8F65-86AE15AC92E6}"/>
              </a:ext>
            </a:extLst>
          </p:cNvPr>
          <p:cNvSpPr txBox="1"/>
          <p:nvPr/>
        </p:nvSpPr>
        <p:spPr>
          <a:xfrm>
            <a:off x="81188" y="589076"/>
            <a:ext cx="5678866" cy="523220"/>
          </a:xfrm>
          <a:prstGeom prst="rect">
            <a:avLst/>
          </a:prstGeom>
          <a:noFill/>
        </p:spPr>
        <p:txBody>
          <a:bodyPr wrap="square" rtlCol="0">
            <a:spAutoFit/>
          </a:bodyPr>
          <a:lstStyle/>
          <a:p>
            <a:pPr algn="ctr"/>
            <a:r>
              <a:rPr lang="en-US" sz="2800" b="1" u="sng" dirty="0">
                <a:solidFill>
                  <a:srgbClr val="C00000"/>
                </a:solidFill>
                <a:effectLst>
                  <a:outerShdw blurRad="38100" dist="38100" dir="2700000" algn="tl">
                    <a:srgbClr val="000000">
                      <a:alpha val="43137"/>
                    </a:srgbClr>
                  </a:outerShdw>
                </a:effectLst>
                <a:latin typeface="Eras Medium ITC" panose="020B0602030504020804" pitchFamily="34" charset="0"/>
              </a:rPr>
              <a:t>As part of this study, I will : </a:t>
            </a:r>
          </a:p>
        </p:txBody>
      </p:sp>
    </p:spTree>
    <p:extLst>
      <p:ext uri="{BB962C8B-B14F-4D97-AF65-F5344CB8AC3E}">
        <p14:creationId xmlns:p14="http://schemas.microsoft.com/office/powerpoint/2010/main" val="371391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F78604E8-F9F3-41BE-9BF3-BEBE79A342FC}"/>
              </a:ext>
            </a:extLst>
          </p:cNvPr>
          <p:cNvSpPr txBox="1"/>
          <p:nvPr/>
        </p:nvSpPr>
        <p:spPr>
          <a:xfrm>
            <a:off x="304800" y="1595021"/>
            <a:ext cx="11582400" cy="4770537"/>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 describe photoautotrophic diversity in soil.</a:t>
            </a:r>
          </a:p>
          <a:p>
            <a:endPar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endParaRPr>
          </a:p>
          <a:p>
            <a:pPr marL="457200" indent="-457200">
              <a:buFont typeface="Wingdings" panose="05000000000000000000" pitchFamily="2" charset="2"/>
              <a:buChar char="à"/>
            </a:pPr>
            <a:r>
              <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determinate whether light affects photoautotrophic, bacterial and fungal community composition.</a:t>
            </a:r>
          </a:p>
          <a:p>
            <a:pPr marL="457200" indent="-457200">
              <a:buFont typeface="Wingdings" panose="05000000000000000000" pitchFamily="2" charset="2"/>
              <a:buChar char="à"/>
            </a:pPr>
            <a:endPar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endParaRPr>
          </a:p>
          <a:p>
            <a:pPr marL="457200" indent="-457200">
              <a:buFont typeface="Wingdings" panose="05000000000000000000" pitchFamily="2" charset="2"/>
              <a:buChar char="à"/>
            </a:pPr>
            <a:r>
              <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evaluate whether changes in microbial community lead to changes in ecosystem function : </a:t>
            </a:r>
          </a:p>
          <a:p>
            <a:pPr marL="1371600" lvl="2" indent="-457200">
              <a:buFont typeface="Wingdings" panose="05000000000000000000" pitchFamily="2" charset="2"/>
              <a:buChar char="à"/>
            </a:pPr>
            <a:r>
              <a:rPr lang="en-US" sz="20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soil respiration</a:t>
            </a:r>
          </a:p>
          <a:p>
            <a:pPr marL="1371600" lvl="2" indent="-457200">
              <a:buFont typeface="Wingdings" panose="05000000000000000000" pitchFamily="2" charset="2"/>
              <a:buChar char="à"/>
            </a:pPr>
            <a:r>
              <a:rPr lang="en-US" sz="20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photosynthesis rate</a:t>
            </a:r>
          </a:p>
          <a:p>
            <a:pPr marL="1371600" lvl="2" indent="-457200">
              <a:buFont typeface="Wingdings" panose="05000000000000000000" pitchFamily="2" charset="2"/>
              <a:buChar char="à"/>
            </a:pPr>
            <a:r>
              <a:rPr lang="en-US" sz="20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COS exchange</a:t>
            </a:r>
          </a:p>
          <a:p>
            <a:pPr marL="1371600" lvl="2" indent="-457200">
              <a:buFont typeface="Wingdings" panose="05000000000000000000" pitchFamily="2" charset="2"/>
              <a:buChar char="à"/>
            </a:pPr>
            <a:r>
              <a:rPr lang="en-US" sz="20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rPr>
              <a:t>CA activity</a:t>
            </a:r>
          </a:p>
          <a:p>
            <a:endParaRPr lang="en-US" sz="2800" dirty="0">
              <a:effectLst>
                <a:outerShdw blurRad="38100" dist="38100" dir="2700000" algn="tl">
                  <a:srgbClr val="000000">
                    <a:alpha val="43137"/>
                  </a:srgbClr>
                </a:outerShdw>
              </a:effectLst>
              <a:latin typeface="Abadi Extra Light" panose="020B0204020104020204" pitchFamily="34" charset="0"/>
              <a:sym typeface="Wingdings" panose="05000000000000000000" pitchFamily="2" charset="2"/>
            </a:endParaRPr>
          </a:p>
        </p:txBody>
      </p:sp>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79BD3F46-B328-4AE6-B6E3-1D01A0CA335A}"/>
              </a:ext>
            </a:extLst>
          </p:cNvPr>
          <p:cNvSpPr txBox="1"/>
          <p:nvPr/>
        </p:nvSpPr>
        <p:spPr>
          <a:xfrm>
            <a:off x="81188" y="589076"/>
            <a:ext cx="5678866" cy="523220"/>
          </a:xfrm>
          <a:prstGeom prst="rect">
            <a:avLst/>
          </a:prstGeom>
          <a:noFill/>
        </p:spPr>
        <p:txBody>
          <a:bodyPr wrap="square" rtlCol="0">
            <a:spAutoFit/>
          </a:bodyPr>
          <a:lstStyle/>
          <a:p>
            <a:pPr algn="ctr"/>
            <a:r>
              <a:rPr lang="en-US" sz="2800" b="1" u="sng" dirty="0">
                <a:solidFill>
                  <a:srgbClr val="C00000"/>
                </a:solidFill>
                <a:effectLst>
                  <a:outerShdw blurRad="38100" dist="38100" dir="2700000" algn="tl">
                    <a:srgbClr val="000000">
                      <a:alpha val="43137"/>
                    </a:srgbClr>
                  </a:outerShdw>
                </a:effectLst>
                <a:latin typeface="Eras Medium ITC" panose="020B0602030504020804" pitchFamily="34" charset="0"/>
              </a:rPr>
              <a:t>As part of this study, I will : </a:t>
            </a:r>
          </a:p>
        </p:txBody>
      </p:sp>
    </p:spTree>
    <p:extLst>
      <p:ext uri="{BB962C8B-B14F-4D97-AF65-F5344CB8AC3E}">
        <p14:creationId xmlns:p14="http://schemas.microsoft.com/office/powerpoint/2010/main" val="3875870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extLst>
              <a:ext uri="{BEBA8EAE-BF5A-486C-A8C5-ECC9F3942E4B}">
                <a14:imgProps xmlns:a14="http://schemas.microsoft.com/office/drawing/2010/main">
                  <a14:imgLayer r:embed="rId3">
                    <a14:imgEffect>
                      <a14:artisticWatercolorSponge trans="5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58ABABB-5074-45D1-A363-82AE28A40201}"/>
              </a:ext>
            </a:extLst>
          </p:cNvPr>
          <p:cNvSpPr txBox="1"/>
          <p:nvPr/>
        </p:nvSpPr>
        <p:spPr>
          <a:xfrm>
            <a:off x="2781555" y="2772982"/>
            <a:ext cx="5678866"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Eras Medium ITC" panose="020B0602030504020804" pitchFamily="34" charset="0"/>
              </a:rPr>
              <a:t>Thank you</a:t>
            </a:r>
          </a:p>
        </p:txBody>
      </p:sp>
      <p:pic>
        <p:nvPicPr>
          <p:cNvPr id="14" name="Image 13">
            <a:extLst>
              <a:ext uri="{FF2B5EF4-FFF2-40B4-BE49-F238E27FC236}">
                <a16:creationId xmlns:a16="http://schemas.microsoft.com/office/drawing/2014/main" id="{46930B0D-9BFF-4E1B-B445-30AA3B9B734C}"/>
              </a:ext>
            </a:extLst>
          </p:cNvPr>
          <p:cNvPicPr>
            <a:picLocks noChangeAspect="1"/>
          </p:cNvPicPr>
          <p:nvPr/>
        </p:nvPicPr>
        <p:blipFill rotWithShape="1">
          <a:blip r:embed="rId6">
            <a:extLst>
              <a:ext uri="{28A0092B-C50C-407E-A947-70E740481C1C}">
                <a14:useLocalDpi xmlns:a14="http://schemas.microsoft.com/office/drawing/2010/main" val="0"/>
              </a:ext>
            </a:extLst>
          </a:blip>
          <a:srcRect l="54911" t="35484" b="8766"/>
          <a:stretch/>
        </p:blipFill>
        <p:spPr>
          <a:xfrm>
            <a:off x="2046444" y="2407677"/>
            <a:ext cx="2141852" cy="1765524"/>
          </a:xfrm>
          <a:prstGeom prst="rect">
            <a:avLst/>
          </a:prstGeom>
          <a:ln>
            <a:noFill/>
          </a:ln>
          <a:effectLst>
            <a:outerShdw blurRad="292100" dist="139700" dir="2700000" algn="tl" rotWithShape="0">
              <a:srgbClr val="333333">
                <a:alpha val="65000"/>
              </a:srgbClr>
            </a:outerShdw>
          </a:effectLst>
        </p:spPr>
      </p:pic>
      <p:pic>
        <p:nvPicPr>
          <p:cNvPr id="15" name="Picture 10" descr="Image result for watercolor microbes png">
            <a:extLst>
              <a:ext uri="{FF2B5EF4-FFF2-40B4-BE49-F238E27FC236}">
                <a16:creationId xmlns:a16="http://schemas.microsoft.com/office/drawing/2014/main" id="{C501DCB0-7366-4D31-8624-BA3AF63E5DB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7431583" y="2561806"/>
            <a:ext cx="1879106" cy="12533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2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F1045A08-F8DB-41A7-BBA6-DDF799851FDA}"/>
              </a:ext>
            </a:extLst>
          </p:cNvPr>
          <p:cNvSpPr txBox="1"/>
          <p:nvPr/>
        </p:nvSpPr>
        <p:spPr>
          <a:xfrm>
            <a:off x="-654104" y="589076"/>
            <a:ext cx="5678866" cy="523220"/>
          </a:xfrm>
          <a:prstGeom prst="rect">
            <a:avLst/>
          </a:prstGeom>
          <a:noFill/>
        </p:spPr>
        <p:txBody>
          <a:bodyPr wrap="square" rtlCol="0">
            <a:spAutoFit/>
          </a:bodyPr>
          <a:lstStyle/>
          <a:p>
            <a:pPr algn="ctr"/>
            <a:r>
              <a:rPr lang="en-US" sz="2800" b="1" u="sng" dirty="0">
                <a:effectLst>
                  <a:outerShdw blurRad="38100" dist="38100" dir="2700000" algn="tl">
                    <a:srgbClr val="000000">
                      <a:alpha val="43137"/>
                    </a:srgbClr>
                  </a:outerShdw>
                </a:effectLst>
                <a:latin typeface="Eras Medium ITC" panose="020B0602030504020804" pitchFamily="34" charset="0"/>
              </a:rPr>
              <a:t>References : </a:t>
            </a:r>
          </a:p>
        </p:txBody>
      </p:sp>
      <p:sp>
        <p:nvSpPr>
          <p:cNvPr id="2" name="Rectangle 1">
            <a:extLst>
              <a:ext uri="{FF2B5EF4-FFF2-40B4-BE49-F238E27FC236}">
                <a16:creationId xmlns:a16="http://schemas.microsoft.com/office/drawing/2014/main" id="{9CB7B19F-5389-4C3C-ADAF-2BBF803CB7E7}"/>
              </a:ext>
            </a:extLst>
          </p:cNvPr>
          <p:cNvSpPr/>
          <p:nvPr/>
        </p:nvSpPr>
        <p:spPr>
          <a:xfrm>
            <a:off x="495300" y="1274772"/>
            <a:ext cx="11561582" cy="4493538"/>
          </a:xfrm>
          <a:prstGeom prst="rect">
            <a:avLst/>
          </a:prstGeom>
        </p:spPr>
        <p:txBody>
          <a:bodyPr wrap="square">
            <a:spAutoFit/>
          </a:bodyPr>
          <a:lstStyle/>
          <a:p>
            <a:r>
              <a:rPr lang="en-GB" sz="1100" dirty="0">
                <a:latin typeface="Adobe Caslon Pro" panose="0205050205050A020403" pitchFamily="18" charset="0"/>
              </a:rPr>
              <a:t>Sandoval-Soto, L, M </a:t>
            </a:r>
            <a:r>
              <a:rPr lang="en-GB" sz="1100" dirty="0" err="1">
                <a:latin typeface="Adobe Caslon Pro" panose="0205050205050A020403" pitchFamily="18" charset="0"/>
              </a:rPr>
              <a:t>Stanimirov</a:t>
            </a:r>
            <a:r>
              <a:rPr lang="en-GB" sz="1100" dirty="0">
                <a:latin typeface="Adobe Caslon Pro" panose="0205050205050A020403" pitchFamily="18" charset="0"/>
              </a:rPr>
              <a:t>. « Global Uptake of Carbonyl </a:t>
            </a:r>
            <a:r>
              <a:rPr lang="en-GB" sz="1100" dirty="0" err="1">
                <a:latin typeface="Adobe Caslon Pro" panose="0205050205050A020403" pitchFamily="18" charset="0"/>
              </a:rPr>
              <a:t>Sulﬁde</a:t>
            </a:r>
            <a:r>
              <a:rPr lang="en-GB" sz="1100" dirty="0">
                <a:latin typeface="Adobe Caslon Pro" panose="0205050205050A020403" pitchFamily="18" charset="0"/>
              </a:rPr>
              <a:t> (COS) by Terrestrial Vegetation: Estimates Corrected by Deposition Velocities Normalized to the Uptake of Carbon Dioxide (CO2) », 2005, 8.</a:t>
            </a:r>
          </a:p>
          <a:p>
            <a:endParaRPr lang="en-GB" sz="1100" dirty="0">
              <a:latin typeface="Adobe Caslon Pro" panose="0205050205050A020403" pitchFamily="18" charset="0"/>
            </a:endParaRPr>
          </a:p>
          <a:p>
            <a:r>
              <a:rPr lang="en-GB" sz="1100" dirty="0">
                <a:latin typeface="Adobe Caslon Pro" panose="0205050205050A020403" pitchFamily="18" charset="0"/>
              </a:rPr>
              <a:t>Whelan, Mary E., </a:t>
            </a:r>
            <a:r>
              <a:rPr lang="en-GB" sz="1100" dirty="0" err="1">
                <a:latin typeface="Adobe Caslon Pro" panose="0205050205050A020403" pitchFamily="18" charset="0"/>
              </a:rPr>
              <a:t>Sinikka</a:t>
            </a:r>
            <a:r>
              <a:rPr lang="en-GB" sz="1100" dirty="0">
                <a:latin typeface="Adobe Caslon Pro" panose="0205050205050A020403" pitchFamily="18" charset="0"/>
              </a:rPr>
              <a:t> T. </a:t>
            </a:r>
            <a:r>
              <a:rPr lang="en-GB" sz="1100" dirty="0" err="1">
                <a:latin typeface="Adobe Caslon Pro" panose="0205050205050A020403" pitchFamily="18" charset="0"/>
              </a:rPr>
              <a:t>Lennartz</a:t>
            </a:r>
            <a:r>
              <a:rPr lang="en-GB" sz="1100" dirty="0">
                <a:latin typeface="Adobe Caslon Pro" panose="0205050205050A020403" pitchFamily="18" charset="0"/>
              </a:rPr>
              <a:t>, Teresa E. </a:t>
            </a:r>
            <a:r>
              <a:rPr lang="en-GB" sz="1100" dirty="0" err="1">
                <a:latin typeface="Adobe Caslon Pro" panose="0205050205050A020403" pitchFamily="18" charset="0"/>
              </a:rPr>
              <a:t>Gimeno</a:t>
            </a:r>
            <a:r>
              <a:rPr lang="en-GB" sz="1100" dirty="0">
                <a:latin typeface="Adobe Caslon Pro" panose="0205050205050A020403" pitchFamily="18" charset="0"/>
              </a:rPr>
              <a:t>, Richard </a:t>
            </a:r>
            <a:r>
              <a:rPr lang="en-GB" sz="1100" dirty="0" err="1">
                <a:latin typeface="Adobe Caslon Pro" panose="0205050205050A020403" pitchFamily="18" charset="0"/>
              </a:rPr>
              <a:t>Wehr</a:t>
            </a:r>
            <a:r>
              <a:rPr lang="en-GB" sz="1100" dirty="0">
                <a:latin typeface="Adobe Caslon Pro" panose="0205050205050A020403" pitchFamily="18" charset="0"/>
              </a:rPr>
              <a:t>, Georg </a:t>
            </a:r>
            <a:r>
              <a:rPr lang="en-GB" sz="1100" dirty="0" err="1">
                <a:latin typeface="Adobe Caslon Pro" panose="0205050205050A020403" pitchFamily="18" charset="0"/>
              </a:rPr>
              <a:t>Wohlfahrt</a:t>
            </a:r>
            <a:r>
              <a:rPr lang="en-GB" sz="1100" dirty="0">
                <a:latin typeface="Adobe Caslon Pro" panose="0205050205050A020403" pitchFamily="18" charset="0"/>
              </a:rPr>
              <a:t>, </a:t>
            </a:r>
            <a:r>
              <a:rPr lang="en-GB" sz="1100" dirty="0" err="1">
                <a:latin typeface="Adobe Caslon Pro" panose="0205050205050A020403" pitchFamily="18" charset="0"/>
              </a:rPr>
              <a:t>Yuting</a:t>
            </a:r>
            <a:r>
              <a:rPr lang="en-GB" sz="1100" dirty="0">
                <a:latin typeface="Adobe Caslon Pro" panose="0205050205050A020403" pitchFamily="18" charset="0"/>
              </a:rPr>
              <a:t> Wang, Linda M. J. </a:t>
            </a:r>
            <a:r>
              <a:rPr lang="en-GB" sz="1100" dirty="0" err="1">
                <a:latin typeface="Adobe Caslon Pro" panose="0205050205050A020403" pitchFamily="18" charset="0"/>
              </a:rPr>
              <a:t>Kooijmans</a:t>
            </a:r>
            <a:r>
              <a:rPr lang="en-GB" sz="1100" dirty="0">
                <a:latin typeface="Adobe Caslon Pro" panose="0205050205050A020403" pitchFamily="18" charset="0"/>
              </a:rPr>
              <a:t>, et al. « Reviews and Syntheses: Carbonyl </a:t>
            </a:r>
            <a:r>
              <a:rPr lang="en-GB" sz="1100" dirty="0" err="1">
                <a:latin typeface="Adobe Caslon Pro" panose="0205050205050A020403" pitchFamily="18" charset="0"/>
              </a:rPr>
              <a:t>Sulfide</a:t>
            </a:r>
            <a:r>
              <a:rPr lang="en-GB" sz="1100" dirty="0">
                <a:latin typeface="Adobe Caslon Pro" panose="0205050205050A020403" pitchFamily="18" charset="0"/>
              </a:rPr>
              <a:t> as a Multi-Scale Tracer for Carbon and Water Cycles ». </a:t>
            </a:r>
            <a:r>
              <a:rPr lang="en-GB" sz="1100" i="1" dirty="0" err="1">
                <a:latin typeface="Adobe Caslon Pro" panose="0205050205050A020403" pitchFamily="18" charset="0"/>
              </a:rPr>
              <a:t>Biogeosciences</a:t>
            </a:r>
            <a:r>
              <a:rPr lang="en-GB" sz="1100" dirty="0">
                <a:latin typeface="Adobe Caslon Pro" panose="0205050205050A020403" pitchFamily="18" charset="0"/>
              </a:rPr>
              <a:t> 15, n</a:t>
            </a:r>
            <a:r>
              <a:rPr lang="en-GB" sz="1100" baseline="30000" dirty="0">
                <a:latin typeface="Adobe Caslon Pro" panose="0205050205050A020403" pitchFamily="18" charset="0"/>
              </a:rPr>
              <a:t>o</a:t>
            </a:r>
            <a:r>
              <a:rPr lang="en-GB" sz="1100" dirty="0">
                <a:latin typeface="Adobe Caslon Pro" panose="0205050205050A020403" pitchFamily="18" charset="0"/>
              </a:rPr>
              <a:t> 12 (18 </a:t>
            </a:r>
            <a:r>
              <a:rPr lang="en-GB" sz="1100" dirty="0" err="1">
                <a:latin typeface="Adobe Caslon Pro" panose="0205050205050A020403" pitchFamily="18" charset="0"/>
              </a:rPr>
              <a:t>juin</a:t>
            </a:r>
            <a:r>
              <a:rPr lang="en-GB" sz="1100" dirty="0">
                <a:latin typeface="Adobe Caslon Pro" panose="0205050205050A020403" pitchFamily="18" charset="0"/>
              </a:rPr>
              <a:t> 2018): 3625‑57. </a:t>
            </a:r>
          </a:p>
          <a:p>
            <a:endParaRPr lang="en-GB" sz="1100" dirty="0">
              <a:latin typeface="Adobe Caslon Pro" panose="0205050205050A020403" pitchFamily="18" charset="0"/>
            </a:endParaRPr>
          </a:p>
          <a:p>
            <a:r>
              <a:rPr lang="en-GB" sz="1100" dirty="0" err="1">
                <a:latin typeface="Adobe Caslon Pro" panose="0205050205050A020403" pitchFamily="18" charset="0"/>
              </a:rPr>
              <a:t>Büdel</a:t>
            </a:r>
            <a:r>
              <a:rPr lang="en-GB" sz="1100" dirty="0">
                <a:latin typeface="Adobe Caslon Pro" panose="0205050205050A020403" pitchFamily="18" charset="0"/>
              </a:rPr>
              <a:t>, B, B Weber, M </a:t>
            </a:r>
            <a:r>
              <a:rPr lang="en-GB" sz="1100" dirty="0" err="1">
                <a:latin typeface="Adobe Caslon Pro" panose="0205050205050A020403" pitchFamily="18" charset="0"/>
              </a:rPr>
              <a:t>Kühl</a:t>
            </a:r>
            <a:r>
              <a:rPr lang="en-GB" sz="1100" dirty="0">
                <a:latin typeface="Adobe Caslon Pro" panose="0205050205050A020403" pitchFamily="18" charset="0"/>
              </a:rPr>
              <a:t>, H </a:t>
            </a:r>
            <a:r>
              <a:rPr lang="en-GB" sz="1100" dirty="0" err="1">
                <a:latin typeface="Adobe Caslon Pro" panose="0205050205050A020403" pitchFamily="18" charset="0"/>
              </a:rPr>
              <a:t>Pfanz</a:t>
            </a:r>
            <a:r>
              <a:rPr lang="en-GB" sz="1100" dirty="0">
                <a:latin typeface="Adobe Caslon Pro" panose="0205050205050A020403" pitchFamily="18" charset="0"/>
              </a:rPr>
              <a:t>, D </a:t>
            </a:r>
            <a:r>
              <a:rPr lang="en-GB" sz="1100" dirty="0" err="1">
                <a:latin typeface="Adobe Caslon Pro" panose="0205050205050A020403" pitchFamily="18" charset="0"/>
              </a:rPr>
              <a:t>Sültemeyer</a:t>
            </a:r>
            <a:r>
              <a:rPr lang="en-GB" sz="1100" dirty="0">
                <a:latin typeface="Adobe Caslon Pro" panose="0205050205050A020403" pitchFamily="18" charset="0"/>
              </a:rPr>
              <a:t>, D. Wessels. « Cyanobacteria: </a:t>
            </a:r>
            <a:r>
              <a:rPr lang="en-GB" sz="1100" dirty="0" err="1">
                <a:latin typeface="Adobe Caslon Pro" panose="0205050205050A020403" pitchFamily="18" charset="0"/>
              </a:rPr>
              <a:t>Bioalkalization</a:t>
            </a:r>
            <a:r>
              <a:rPr lang="en-GB" sz="1100" dirty="0">
                <a:latin typeface="Adobe Caslon Pro" panose="0205050205050A020403" pitchFamily="18" charset="0"/>
              </a:rPr>
              <a:t> Causes Chemical Weathering in Arid Landscapes », 2004, 8.</a:t>
            </a:r>
          </a:p>
          <a:p>
            <a:endParaRPr lang="en-GB" sz="1100" dirty="0">
              <a:latin typeface="Adobe Caslon Pro" panose="0205050205050A020403" pitchFamily="18" charset="0"/>
            </a:endParaRPr>
          </a:p>
          <a:p>
            <a:r>
              <a:rPr lang="en-GB" sz="1100" dirty="0">
                <a:latin typeface="Adobe Caslon Pro" panose="0205050205050A020403" pitchFamily="18" charset="0"/>
              </a:rPr>
              <a:t>Smith K.S., </a:t>
            </a:r>
            <a:r>
              <a:rPr lang="en-GB" sz="1100" dirty="0" err="1">
                <a:latin typeface="Adobe Caslon Pro" panose="0205050205050A020403" pitchFamily="18" charset="0"/>
              </a:rPr>
              <a:t>Jakubzick</a:t>
            </a:r>
            <a:r>
              <a:rPr lang="en-GB" sz="1100" dirty="0">
                <a:latin typeface="Adobe Caslon Pro" panose="0205050205050A020403" pitchFamily="18" charset="0"/>
              </a:rPr>
              <a:t> C., Whittam T.S., Ferry J.G., « Carbonic anhydrase is an ancient enzyme widespread in prokaryotes », </a:t>
            </a:r>
            <a:r>
              <a:rPr lang="en-GB" sz="1100" i="1" dirty="0">
                <a:latin typeface="Adobe Caslon Pro" panose="0205050205050A020403" pitchFamily="18" charset="0"/>
              </a:rPr>
              <a:t>Proceedings of the National Academy of Sciences of the United States of America</a:t>
            </a:r>
            <a:r>
              <a:rPr lang="en-GB" sz="1100" dirty="0">
                <a:latin typeface="Adobe Caslon Pro" panose="0205050205050A020403" pitchFamily="18" charset="0"/>
              </a:rPr>
              <a:t>, 1999 Dec 21.</a:t>
            </a:r>
          </a:p>
          <a:p>
            <a:endParaRPr lang="en-GB" sz="1100" dirty="0">
              <a:latin typeface="Adobe Caslon Pro" panose="0205050205050A020403" pitchFamily="18" charset="0"/>
            </a:endParaRPr>
          </a:p>
          <a:p>
            <a:r>
              <a:rPr lang="en-GB" sz="1100" dirty="0">
                <a:latin typeface="Adobe Caslon Pro" panose="0205050205050A020403" pitchFamily="18" charset="0"/>
              </a:rPr>
              <a:t>Kaisermann, Aurore, Jérôme </a:t>
            </a:r>
            <a:r>
              <a:rPr lang="en-GB" sz="1100" dirty="0" err="1">
                <a:latin typeface="Adobe Caslon Pro" panose="0205050205050A020403" pitchFamily="18" charset="0"/>
              </a:rPr>
              <a:t>Ogée</a:t>
            </a:r>
            <a:r>
              <a:rPr lang="en-GB" sz="1100" dirty="0">
                <a:latin typeface="Adobe Caslon Pro" panose="0205050205050A020403" pitchFamily="18" charset="0"/>
              </a:rPr>
              <a:t>, Joana </a:t>
            </a:r>
            <a:r>
              <a:rPr lang="en-GB" sz="1100" dirty="0" err="1">
                <a:latin typeface="Adobe Caslon Pro" panose="0205050205050A020403" pitchFamily="18" charset="0"/>
              </a:rPr>
              <a:t>Sauze</a:t>
            </a:r>
            <a:r>
              <a:rPr lang="en-GB" sz="1100" dirty="0">
                <a:latin typeface="Adobe Caslon Pro" panose="0205050205050A020403" pitchFamily="18" charset="0"/>
              </a:rPr>
              <a:t>, Steven Wohl, Sam P. Jones, Ana Gutierrez, et Lisa Wingate. « Disentangling the Rates of Carbonyl </a:t>
            </a:r>
            <a:r>
              <a:rPr lang="en-GB" sz="1100" dirty="0" err="1">
                <a:latin typeface="Adobe Caslon Pro" panose="0205050205050A020403" pitchFamily="18" charset="0"/>
              </a:rPr>
              <a:t>Sulfide</a:t>
            </a:r>
            <a:r>
              <a:rPr lang="en-GB" sz="1100" dirty="0">
                <a:latin typeface="Adobe Caslon Pro" panose="0205050205050A020403" pitchFamily="18" charset="0"/>
              </a:rPr>
              <a:t> (COS) Production and Consumption and Their Dependency on Soil Properties across Biomes and Land Use Types ». </a:t>
            </a:r>
            <a:r>
              <a:rPr lang="en-GB" sz="1100" i="1" dirty="0">
                <a:latin typeface="Adobe Caslon Pro" panose="0205050205050A020403" pitchFamily="18" charset="0"/>
              </a:rPr>
              <a:t>Atmospheric Chemistry and Physics</a:t>
            </a:r>
            <a:r>
              <a:rPr lang="en-GB" sz="1100" dirty="0">
                <a:latin typeface="Adobe Caslon Pro" panose="0205050205050A020403" pitchFamily="18" charset="0"/>
              </a:rPr>
              <a:t> 18, n</a:t>
            </a:r>
            <a:r>
              <a:rPr lang="en-GB" sz="1100" baseline="30000" dirty="0">
                <a:latin typeface="Adobe Caslon Pro" panose="0205050205050A020403" pitchFamily="18" charset="0"/>
              </a:rPr>
              <a:t>o</a:t>
            </a:r>
            <a:r>
              <a:rPr lang="en-GB" sz="1100" dirty="0">
                <a:latin typeface="Adobe Caslon Pro" panose="0205050205050A020403" pitchFamily="18" charset="0"/>
              </a:rPr>
              <a:t> 13 (5 </a:t>
            </a:r>
            <a:r>
              <a:rPr lang="en-GB" sz="1100" dirty="0" err="1">
                <a:latin typeface="Adobe Caslon Pro" panose="0205050205050A020403" pitchFamily="18" charset="0"/>
              </a:rPr>
              <a:t>juillet</a:t>
            </a:r>
            <a:r>
              <a:rPr lang="en-GB" sz="1100" dirty="0">
                <a:latin typeface="Adobe Caslon Pro" panose="0205050205050A020403" pitchFamily="18" charset="0"/>
              </a:rPr>
              <a:t> 2018): 9425‑40.</a:t>
            </a:r>
          </a:p>
          <a:p>
            <a:endParaRPr lang="en-GB" sz="1100" dirty="0">
              <a:latin typeface="Adobe Caslon Pro" panose="0205050205050A020403" pitchFamily="18" charset="0"/>
            </a:endParaRPr>
          </a:p>
          <a:p>
            <a:r>
              <a:rPr lang="en-GB" sz="1100" dirty="0" err="1">
                <a:latin typeface="Adobe Caslon Pro" panose="0205050205050A020403" pitchFamily="18" charset="0"/>
              </a:rPr>
              <a:t>Kesselmeier</a:t>
            </a:r>
            <a:r>
              <a:rPr lang="en-GB" sz="1100" dirty="0">
                <a:latin typeface="Adobe Caslon Pro" panose="0205050205050A020403" pitchFamily="18" charset="0"/>
              </a:rPr>
              <a:t>, J., N. </a:t>
            </a:r>
            <a:r>
              <a:rPr lang="en-GB" sz="1100" dirty="0" err="1">
                <a:latin typeface="Adobe Caslon Pro" panose="0205050205050A020403" pitchFamily="18" charset="0"/>
              </a:rPr>
              <a:t>Teusch</a:t>
            </a:r>
            <a:r>
              <a:rPr lang="en-GB" sz="1100" dirty="0">
                <a:latin typeface="Adobe Caslon Pro" panose="0205050205050A020403" pitchFamily="18" charset="0"/>
              </a:rPr>
              <a:t>, et U. Kuhn. « Controlling Variables for the Uptake of Atmospheric Carbonyl </a:t>
            </a:r>
            <a:r>
              <a:rPr lang="en-GB" sz="1100" dirty="0" err="1">
                <a:latin typeface="Adobe Caslon Pro" panose="0205050205050A020403" pitchFamily="18" charset="0"/>
              </a:rPr>
              <a:t>Sulfide</a:t>
            </a:r>
            <a:r>
              <a:rPr lang="en-GB" sz="1100" dirty="0">
                <a:latin typeface="Adobe Caslon Pro" panose="0205050205050A020403" pitchFamily="18" charset="0"/>
              </a:rPr>
              <a:t> by Soil ». </a:t>
            </a:r>
            <a:r>
              <a:rPr lang="en-GB" sz="1100" i="1" dirty="0">
                <a:latin typeface="Adobe Caslon Pro" panose="0205050205050A020403" pitchFamily="18" charset="0"/>
              </a:rPr>
              <a:t>Journal of Geophysical Research: Atmospheres</a:t>
            </a:r>
            <a:r>
              <a:rPr lang="en-GB" sz="1100" dirty="0">
                <a:latin typeface="Adobe Caslon Pro" panose="0205050205050A020403" pitchFamily="18" charset="0"/>
              </a:rPr>
              <a:t> 104, n</a:t>
            </a:r>
            <a:r>
              <a:rPr lang="en-GB" sz="1100" baseline="30000" dirty="0">
                <a:latin typeface="Adobe Caslon Pro" panose="0205050205050A020403" pitchFamily="18" charset="0"/>
              </a:rPr>
              <a:t>o</a:t>
            </a:r>
            <a:r>
              <a:rPr lang="en-GB" sz="1100" dirty="0">
                <a:latin typeface="Adobe Caslon Pro" panose="0205050205050A020403" pitchFamily="18" charset="0"/>
              </a:rPr>
              <a:t> D9 (1999): 11577‑84. </a:t>
            </a:r>
          </a:p>
          <a:p>
            <a:endParaRPr lang="en-GB" sz="1100" dirty="0">
              <a:latin typeface="Adobe Caslon Pro" panose="0205050205050A020403" pitchFamily="18" charset="0"/>
            </a:endParaRPr>
          </a:p>
          <a:p>
            <a:r>
              <a:rPr lang="en-GB" sz="1100" dirty="0">
                <a:latin typeface="Adobe Caslon Pro" panose="0205050205050A020403" pitchFamily="18" charset="0"/>
              </a:rPr>
              <a:t>Sauze J., </a:t>
            </a:r>
            <a:r>
              <a:rPr lang="en-GB" sz="1100" dirty="0" err="1">
                <a:latin typeface="Adobe Caslon Pro" panose="0205050205050A020403" pitchFamily="18" charset="0"/>
              </a:rPr>
              <a:t>Ogée</a:t>
            </a:r>
            <a:r>
              <a:rPr lang="en-GB" sz="1100" dirty="0">
                <a:latin typeface="Adobe Caslon Pro" panose="0205050205050A020403" pitchFamily="18" charset="0"/>
              </a:rPr>
              <a:t> J., Maron P.A., </a:t>
            </a:r>
            <a:r>
              <a:rPr lang="en-GB" sz="1100" dirty="0" err="1">
                <a:latin typeface="Adobe Caslon Pro" panose="0205050205050A020403" pitchFamily="18" charset="0"/>
              </a:rPr>
              <a:t>Crouzet</a:t>
            </a:r>
            <a:r>
              <a:rPr lang="en-GB" sz="1100" dirty="0">
                <a:latin typeface="Adobe Caslon Pro" panose="0205050205050A020403" pitchFamily="18" charset="0"/>
              </a:rPr>
              <a:t> O., Nowak V., Wohl S., Kaisermann A., Jones S.P., Wingate L.. « The Interaction of Soil Phototrophs and Fungi with PH and Their Impact on Soil CO2, CO18O and OCS Exchange ». </a:t>
            </a:r>
            <a:r>
              <a:rPr lang="en-GB" sz="1100" i="1" dirty="0">
                <a:latin typeface="Adobe Caslon Pro" panose="0205050205050A020403" pitchFamily="18" charset="0"/>
              </a:rPr>
              <a:t>Soil Biology and Biochemistry</a:t>
            </a:r>
            <a:r>
              <a:rPr lang="en-GB" sz="1100" dirty="0">
                <a:latin typeface="Adobe Caslon Pro" panose="0205050205050A020403" pitchFamily="18" charset="0"/>
              </a:rPr>
              <a:t> 115 (1 </a:t>
            </a:r>
            <a:r>
              <a:rPr lang="en-GB" sz="1100" dirty="0" err="1">
                <a:latin typeface="Adobe Caslon Pro" panose="0205050205050A020403" pitchFamily="18" charset="0"/>
              </a:rPr>
              <a:t>décembre</a:t>
            </a:r>
            <a:r>
              <a:rPr lang="en-GB" sz="1100" dirty="0">
                <a:latin typeface="Adobe Caslon Pro" panose="0205050205050A020403" pitchFamily="18" charset="0"/>
              </a:rPr>
              <a:t> 2017): 371‑82. </a:t>
            </a:r>
          </a:p>
          <a:p>
            <a:endParaRPr lang="en-GB" sz="1100" dirty="0">
              <a:latin typeface="Adobe Caslon Pro" panose="0205050205050A020403" pitchFamily="18" charset="0"/>
            </a:endParaRPr>
          </a:p>
          <a:p>
            <a:r>
              <a:rPr lang="en-GB" sz="1100" dirty="0">
                <a:latin typeface="Adobe Caslon Pro" panose="0205050205050A020403" pitchFamily="18" charset="0"/>
              </a:rPr>
              <a:t>Sun W., </a:t>
            </a:r>
            <a:r>
              <a:rPr lang="en-GB" sz="1100" dirty="0" err="1">
                <a:latin typeface="Adobe Caslon Pro" panose="0205050205050A020403" pitchFamily="18" charset="0"/>
              </a:rPr>
              <a:t>Maseyk</a:t>
            </a:r>
            <a:r>
              <a:rPr lang="en-GB" sz="1100" dirty="0">
                <a:latin typeface="Adobe Caslon Pro" panose="0205050205050A020403" pitchFamily="18" charset="0"/>
              </a:rPr>
              <a:t> K., C. Lett, et U. </a:t>
            </a:r>
            <a:r>
              <a:rPr lang="en-GB" sz="1100" dirty="0" err="1">
                <a:latin typeface="Adobe Caslon Pro" panose="0205050205050A020403" pitchFamily="18" charset="0"/>
              </a:rPr>
              <a:t>Seibt</a:t>
            </a:r>
            <a:r>
              <a:rPr lang="en-GB" sz="1100" dirty="0">
                <a:latin typeface="Adobe Caslon Pro" panose="0205050205050A020403" pitchFamily="18" charset="0"/>
              </a:rPr>
              <a:t>. « A Soil Diffusion–Reaction Model for Surface COS Flux: COSSM V1 ». </a:t>
            </a:r>
            <a:r>
              <a:rPr lang="en-GB" sz="1100" i="1" dirty="0">
                <a:latin typeface="Adobe Caslon Pro" panose="0205050205050A020403" pitchFamily="18" charset="0"/>
              </a:rPr>
              <a:t>Geoscientific Model Development</a:t>
            </a:r>
            <a:r>
              <a:rPr lang="en-GB" sz="1100" dirty="0">
                <a:latin typeface="Adobe Caslon Pro" panose="0205050205050A020403" pitchFamily="18" charset="0"/>
              </a:rPr>
              <a:t> 8, n</a:t>
            </a:r>
            <a:r>
              <a:rPr lang="en-GB" sz="1100" baseline="30000" dirty="0">
                <a:latin typeface="Adobe Caslon Pro" panose="0205050205050A020403" pitchFamily="18" charset="0"/>
              </a:rPr>
              <a:t>o</a:t>
            </a:r>
            <a:r>
              <a:rPr lang="en-GB" sz="1100" dirty="0">
                <a:latin typeface="Adobe Caslon Pro" panose="0205050205050A020403" pitchFamily="18" charset="0"/>
              </a:rPr>
              <a:t> 10 (2 </a:t>
            </a:r>
            <a:r>
              <a:rPr lang="en-GB" sz="1100" dirty="0" err="1">
                <a:latin typeface="Adobe Caslon Pro" panose="0205050205050A020403" pitchFamily="18" charset="0"/>
              </a:rPr>
              <a:t>octobre</a:t>
            </a:r>
            <a:r>
              <a:rPr lang="en-GB" sz="1100" dirty="0">
                <a:latin typeface="Adobe Caslon Pro" panose="0205050205050A020403" pitchFamily="18" charset="0"/>
              </a:rPr>
              <a:t> 2015): 3055‑70.</a:t>
            </a:r>
          </a:p>
          <a:p>
            <a:r>
              <a:rPr lang="en-GB" sz="1100" dirty="0">
                <a:latin typeface="Adobe Caslon Pro" panose="0205050205050A020403" pitchFamily="18" charset="0"/>
              </a:rPr>
              <a:t> </a:t>
            </a:r>
          </a:p>
          <a:p>
            <a:r>
              <a:rPr lang="en-GB" sz="1100" dirty="0">
                <a:latin typeface="Adobe Caslon Pro" panose="0205050205050A020403" pitchFamily="18" charset="0"/>
              </a:rPr>
              <a:t>Whelan, Mary E., et Robert C. </a:t>
            </a:r>
            <a:r>
              <a:rPr lang="en-GB" sz="1100" dirty="0" err="1">
                <a:latin typeface="Adobe Caslon Pro" panose="0205050205050A020403" pitchFamily="18" charset="0"/>
              </a:rPr>
              <a:t>Rhew</a:t>
            </a:r>
            <a:r>
              <a:rPr lang="en-GB" sz="1100" dirty="0">
                <a:latin typeface="Adobe Caslon Pro" panose="0205050205050A020403" pitchFamily="18" charset="0"/>
              </a:rPr>
              <a:t>. « Carbonyl </a:t>
            </a:r>
            <a:r>
              <a:rPr lang="en-GB" sz="1100" dirty="0" err="1">
                <a:latin typeface="Adobe Caslon Pro" panose="0205050205050A020403" pitchFamily="18" charset="0"/>
              </a:rPr>
              <a:t>Sulfide</a:t>
            </a:r>
            <a:r>
              <a:rPr lang="en-GB" sz="1100" dirty="0">
                <a:latin typeface="Adobe Caslon Pro" panose="0205050205050A020403" pitchFamily="18" charset="0"/>
              </a:rPr>
              <a:t> Produced by Abiotic Thermal and Photodegradation of Soil Organic Matter from Wheat Field Substrate ». </a:t>
            </a:r>
            <a:r>
              <a:rPr lang="en-GB" sz="1100" i="1" dirty="0">
                <a:latin typeface="Adobe Caslon Pro" panose="0205050205050A020403" pitchFamily="18" charset="0"/>
              </a:rPr>
              <a:t>Journal of Geophysical Research: </a:t>
            </a:r>
            <a:r>
              <a:rPr lang="en-GB" sz="1100" i="1" dirty="0" err="1">
                <a:latin typeface="Adobe Caslon Pro" panose="0205050205050A020403" pitchFamily="18" charset="0"/>
              </a:rPr>
              <a:t>Biogeosciences</a:t>
            </a:r>
            <a:r>
              <a:rPr lang="en-GB" sz="1100" dirty="0">
                <a:latin typeface="Adobe Caslon Pro" panose="0205050205050A020403" pitchFamily="18" charset="0"/>
              </a:rPr>
              <a:t> 120, n</a:t>
            </a:r>
            <a:r>
              <a:rPr lang="en-GB" sz="1100" baseline="30000" dirty="0">
                <a:latin typeface="Adobe Caslon Pro" panose="0205050205050A020403" pitchFamily="18" charset="0"/>
              </a:rPr>
              <a:t>o</a:t>
            </a:r>
            <a:r>
              <a:rPr lang="en-GB" sz="1100" dirty="0">
                <a:latin typeface="Adobe Caslon Pro" panose="0205050205050A020403" pitchFamily="18" charset="0"/>
              </a:rPr>
              <a:t> 1 (2015): 54‑62. </a:t>
            </a:r>
          </a:p>
          <a:p>
            <a:endParaRPr lang="en-GB" sz="1100" dirty="0">
              <a:latin typeface="Adobe Caslon Pro" panose="0205050205050A020403" pitchFamily="18" charset="0"/>
            </a:endParaRPr>
          </a:p>
          <a:p>
            <a:r>
              <a:rPr lang="en-GB" sz="1100" dirty="0">
                <a:latin typeface="Adobe Caslon Pro" panose="0205050205050A020403" pitchFamily="18" charset="0"/>
              </a:rPr>
              <a:t>J.R. Seymour1 , S.A. Amin, J.B Raina, R. Stocker “Zooming in on the phycosphere: the ecological interface for phytoplankton-bacteria relationships.”, </a:t>
            </a:r>
            <a:r>
              <a:rPr lang="en-GB" sz="1100" i="1" dirty="0">
                <a:latin typeface="Adobe Caslon Pro" panose="0205050205050A020403" pitchFamily="18" charset="0"/>
              </a:rPr>
              <a:t>Nature Microbiology</a:t>
            </a:r>
            <a:r>
              <a:rPr lang="en-GB" sz="1100" dirty="0">
                <a:latin typeface="Adobe Caslon Pro" panose="0205050205050A020403" pitchFamily="18" charset="0"/>
              </a:rPr>
              <a:t>, May 2017 - PubMed - NCBI ». </a:t>
            </a:r>
          </a:p>
        </p:txBody>
      </p:sp>
    </p:spTree>
    <p:extLst>
      <p:ext uri="{BB962C8B-B14F-4D97-AF65-F5344CB8AC3E}">
        <p14:creationId xmlns:p14="http://schemas.microsoft.com/office/powerpoint/2010/main" val="2649629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2BCE24EE-4EE2-4D8F-9445-A2CF4F8A4C5A}"/>
              </a:ext>
            </a:extLst>
          </p:cNvPr>
          <p:cNvSpPr txBox="1"/>
          <p:nvPr/>
        </p:nvSpPr>
        <p:spPr>
          <a:xfrm>
            <a:off x="8841833" y="1755988"/>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Sandoval-Soto et.al, 2005</a:t>
            </a:r>
          </a:p>
        </p:txBody>
      </p:sp>
      <p:grpSp>
        <p:nvGrpSpPr>
          <p:cNvPr id="6" name="Groupe 5">
            <a:extLst>
              <a:ext uri="{FF2B5EF4-FFF2-40B4-BE49-F238E27FC236}">
                <a16:creationId xmlns:a16="http://schemas.microsoft.com/office/drawing/2014/main" id="{CD60E32D-A541-4691-AB16-7D78C5BE615D}"/>
              </a:ext>
            </a:extLst>
          </p:cNvPr>
          <p:cNvGrpSpPr/>
          <p:nvPr/>
        </p:nvGrpSpPr>
        <p:grpSpPr>
          <a:xfrm>
            <a:off x="-797070" y="-237372"/>
            <a:ext cx="11568835" cy="7642057"/>
            <a:chOff x="-816525" y="15547"/>
            <a:chExt cx="11568835" cy="7642057"/>
          </a:xfrm>
        </p:grpSpPr>
        <p:grpSp>
          <p:nvGrpSpPr>
            <p:cNvPr id="4" name="Groupe 3">
              <a:extLst>
                <a:ext uri="{FF2B5EF4-FFF2-40B4-BE49-F238E27FC236}">
                  <a16:creationId xmlns:a16="http://schemas.microsoft.com/office/drawing/2014/main" id="{9D0A2D48-DDB1-4DAF-8CFB-935B103C7A53}"/>
                </a:ext>
              </a:extLst>
            </p:cNvPr>
            <p:cNvGrpSpPr/>
            <p:nvPr/>
          </p:nvGrpSpPr>
          <p:grpSpPr>
            <a:xfrm>
              <a:off x="-737819" y="15547"/>
              <a:ext cx="10505156" cy="4240158"/>
              <a:chOff x="0" y="-1887378"/>
              <a:chExt cx="12012071" cy="4223949"/>
            </a:xfrm>
          </p:grpSpPr>
          <p:grpSp>
            <p:nvGrpSpPr>
              <p:cNvPr id="3" name="Groupe 2">
                <a:extLst>
                  <a:ext uri="{FF2B5EF4-FFF2-40B4-BE49-F238E27FC236}">
                    <a16:creationId xmlns:a16="http://schemas.microsoft.com/office/drawing/2014/main" id="{63834A1C-8EB7-4F7B-A652-44002B11AACC}"/>
                  </a:ext>
                </a:extLst>
              </p:cNvPr>
              <p:cNvGrpSpPr/>
              <p:nvPr/>
            </p:nvGrpSpPr>
            <p:grpSpPr>
              <a:xfrm>
                <a:off x="0" y="-1887378"/>
                <a:ext cx="11378878" cy="4223949"/>
                <a:chOff x="184476" y="-603664"/>
                <a:chExt cx="11378878" cy="4223949"/>
              </a:xfrm>
            </p:grpSpPr>
            <p:pic>
              <p:nvPicPr>
                <p:cNvPr id="23" name="Image 22">
                  <a:extLst>
                    <a:ext uri="{FF2B5EF4-FFF2-40B4-BE49-F238E27FC236}">
                      <a16:creationId xmlns:a16="http://schemas.microsoft.com/office/drawing/2014/main" id="{06AF746B-1737-4866-98EC-7AD2F2B14B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194" y="1875790"/>
                  <a:ext cx="327729" cy="326579"/>
                </a:xfrm>
                <a:prstGeom prst="rect">
                  <a:avLst/>
                </a:prstGeom>
                <a:noFill/>
              </p:spPr>
            </p:pic>
            <p:grpSp>
              <p:nvGrpSpPr>
                <p:cNvPr id="2" name="Groupe 1">
                  <a:extLst>
                    <a:ext uri="{FF2B5EF4-FFF2-40B4-BE49-F238E27FC236}">
                      <a16:creationId xmlns:a16="http://schemas.microsoft.com/office/drawing/2014/main" id="{8CA497F6-9BA3-4BCD-B8CE-B03DB7A3821F}"/>
                    </a:ext>
                  </a:extLst>
                </p:cNvPr>
                <p:cNvGrpSpPr/>
                <p:nvPr/>
              </p:nvGrpSpPr>
              <p:grpSpPr>
                <a:xfrm>
                  <a:off x="184476" y="-603664"/>
                  <a:ext cx="11378878" cy="4223949"/>
                  <a:chOff x="212756" y="-613091"/>
                  <a:chExt cx="11378878" cy="4223949"/>
                </a:xfrm>
              </p:grpSpPr>
              <p:pic>
                <p:nvPicPr>
                  <p:cNvPr id="12" name="Picture 6" descr="Image result for leaf png">
                    <a:extLst>
                      <a:ext uri="{FF2B5EF4-FFF2-40B4-BE49-F238E27FC236}">
                        <a16:creationId xmlns:a16="http://schemas.microsoft.com/office/drawing/2014/main" id="{A1B8BBA1-BAFD-45C2-93C4-B0A97BBFE15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5000" r="96222">
                                <a14:foregroundMark x1="92778" y1="31563" x2="87889" y2="33594"/>
                                <a14:foregroundMark x1="10556" y1="73125" x2="5778" y2="78750"/>
                                <a14:foregroundMark x1="5778" y1="78750" x2="5000" y2="83125"/>
                                <a14:foregroundMark x1="96222" y1="28750" x2="96222" y2="28750"/>
                              </a14:backgroundRemoval>
                            </a14:imgEffect>
                          </a14:imgLayer>
                        </a14:imgProps>
                      </a:ext>
                      <a:ext uri="{28A0092B-C50C-407E-A947-70E740481C1C}">
                        <a14:useLocalDpi xmlns:a14="http://schemas.microsoft.com/office/drawing/2010/main" val="0"/>
                      </a:ext>
                    </a:extLst>
                  </a:blip>
                  <a:srcRect/>
                  <a:stretch>
                    <a:fillRect/>
                  </a:stretch>
                </p:blipFill>
                <p:spPr bwMode="auto">
                  <a:xfrm>
                    <a:off x="2046507" y="-613091"/>
                    <a:ext cx="5939930" cy="42239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0" name="Groupe 19">
                    <a:extLst>
                      <a:ext uri="{FF2B5EF4-FFF2-40B4-BE49-F238E27FC236}">
                        <a16:creationId xmlns:a16="http://schemas.microsoft.com/office/drawing/2014/main" id="{7582EC83-9A6D-4861-AA1B-BE59028293E5}"/>
                      </a:ext>
                    </a:extLst>
                  </p:cNvPr>
                  <p:cNvGrpSpPr/>
                  <p:nvPr/>
                </p:nvGrpSpPr>
                <p:grpSpPr>
                  <a:xfrm>
                    <a:off x="212756" y="-298836"/>
                    <a:ext cx="11378878" cy="3342970"/>
                    <a:chOff x="212756" y="-295467"/>
                    <a:chExt cx="11378878" cy="3342970"/>
                  </a:xfrm>
                </p:grpSpPr>
                <p:sp>
                  <p:nvSpPr>
                    <p:cNvPr id="22" name="ZoneTexte 21">
                      <a:extLst>
                        <a:ext uri="{FF2B5EF4-FFF2-40B4-BE49-F238E27FC236}">
                          <a16:creationId xmlns:a16="http://schemas.microsoft.com/office/drawing/2014/main" id="{27982B3D-D7F0-4F16-A1F4-2069CA927C5F}"/>
                        </a:ext>
                      </a:extLst>
                    </p:cNvPr>
                    <p:cNvSpPr txBox="1"/>
                    <p:nvPr/>
                  </p:nvSpPr>
                  <p:spPr>
                    <a:xfrm>
                      <a:off x="257174" y="334654"/>
                      <a:ext cx="4759298" cy="707886"/>
                    </a:xfrm>
                    <a:prstGeom prst="rect">
                      <a:avLst/>
                    </a:prstGeom>
                    <a:noFill/>
                  </p:spPr>
                  <p:txBody>
                    <a:bodyPr wrap="square" rtlCol="0">
                      <a:spAutoFit/>
                    </a:bodyPr>
                    <a:lstStyle/>
                    <a:p>
                      <a:pPr algn="ctr"/>
                      <a:r>
                        <a:rPr lang="en-US" sz="4000" dirty="0">
                          <a:solidFill>
                            <a:schemeClr val="accent4"/>
                          </a:solidFill>
                          <a:effectLst>
                            <a:outerShdw blurRad="38100" dist="38100" dir="2700000" algn="tl">
                              <a:srgbClr val="000000">
                                <a:alpha val="43137"/>
                              </a:srgbClr>
                            </a:outerShdw>
                          </a:effectLst>
                          <a:latin typeface="Eras Medium ITC" panose="020B0602030504020804" pitchFamily="34" charset="0"/>
                        </a:rPr>
                        <a:t>COS</a:t>
                      </a:r>
                    </a:p>
                  </p:txBody>
                </p:sp>
                <p:pic>
                  <p:nvPicPr>
                    <p:cNvPr id="9" name="Image 8">
                      <a:extLst>
                        <a:ext uri="{FF2B5EF4-FFF2-40B4-BE49-F238E27FC236}">
                          <a16:creationId xmlns:a16="http://schemas.microsoft.com/office/drawing/2014/main" id="{22AB5F07-8B74-4F14-B8A8-B795CB655A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2958" y="1066063"/>
                      <a:ext cx="327729" cy="326579"/>
                    </a:xfrm>
                    <a:prstGeom prst="rect">
                      <a:avLst/>
                    </a:prstGeom>
                  </p:spPr>
                </p:pic>
                <p:sp>
                  <p:nvSpPr>
                    <p:cNvPr id="16" name="ZoneTexte 15">
                      <a:extLst>
                        <a:ext uri="{FF2B5EF4-FFF2-40B4-BE49-F238E27FC236}">
                          <a16:creationId xmlns:a16="http://schemas.microsoft.com/office/drawing/2014/main" id="{4C551D6B-3F6F-4FE7-8649-64061E310884}"/>
                        </a:ext>
                      </a:extLst>
                    </p:cNvPr>
                    <p:cNvSpPr txBox="1"/>
                    <p:nvPr/>
                  </p:nvSpPr>
                  <p:spPr>
                    <a:xfrm>
                      <a:off x="212756" y="1428839"/>
                      <a:ext cx="4759298" cy="707886"/>
                    </a:xfrm>
                    <a:prstGeom prst="rect">
                      <a:avLst/>
                    </a:prstGeom>
                    <a:noFill/>
                  </p:spPr>
                  <p:txBody>
                    <a:bodyPr wrap="square" rtlCol="0">
                      <a:spAutoFit/>
                    </a:bodyPr>
                    <a:lstStyle/>
                    <a:p>
                      <a:pPr algn="ctr"/>
                      <a:r>
                        <a:rPr lang="en-US" sz="4000" dirty="0">
                          <a:solidFill>
                            <a:schemeClr val="accent1"/>
                          </a:solidFill>
                          <a:effectLst>
                            <a:outerShdw blurRad="38100" dist="38100" dir="2700000" algn="tl">
                              <a:srgbClr val="000000">
                                <a:alpha val="43137"/>
                              </a:srgbClr>
                            </a:outerShdw>
                          </a:effectLst>
                          <a:latin typeface="Eras Medium ITC" panose="020B0602030504020804" pitchFamily="34" charset="0"/>
                        </a:rPr>
                        <a:t>H</a:t>
                      </a:r>
                      <a:r>
                        <a:rPr lang="en-US" sz="4000" baseline="-25000" dirty="0">
                          <a:solidFill>
                            <a:schemeClr val="accent1"/>
                          </a:solidFill>
                          <a:effectLst>
                            <a:outerShdw blurRad="38100" dist="38100" dir="2700000" algn="tl">
                              <a:srgbClr val="000000">
                                <a:alpha val="43137"/>
                              </a:srgbClr>
                            </a:outerShdw>
                          </a:effectLst>
                          <a:latin typeface="Eras Medium ITC" panose="020B0602030504020804" pitchFamily="34" charset="0"/>
                        </a:rPr>
                        <a:t>2</a:t>
                      </a:r>
                      <a:r>
                        <a:rPr lang="en-US" sz="4000" dirty="0">
                          <a:solidFill>
                            <a:schemeClr val="accent1"/>
                          </a:solidFill>
                          <a:effectLst>
                            <a:outerShdw blurRad="38100" dist="38100" dir="2700000" algn="tl">
                              <a:srgbClr val="000000">
                                <a:alpha val="43137"/>
                              </a:srgbClr>
                            </a:outerShdw>
                          </a:effectLst>
                          <a:latin typeface="Eras Medium ITC" panose="020B0602030504020804" pitchFamily="34" charset="0"/>
                        </a:rPr>
                        <a:t>O</a:t>
                      </a:r>
                    </a:p>
                  </p:txBody>
                </p:sp>
                <p:pic>
                  <p:nvPicPr>
                    <p:cNvPr id="18" name="Image 17">
                      <a:extLst>
                        <a:ext uri="{FF2B5EF4-FFF2-40B4-BE49-F238E27FC236}">
                          <a16:creationId xmlns:a16="http://schemas.microsoft.com/office/drawing/2014/main" id="{C285A104-691E-49AD-B478-C08829C7F1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9366" y="-295467"/>
                      <a:ext cx="3342970" cy="3342970"/>
                    </a:xfrm>
                    <a:prstGeom prst="rect">
                      <a:avLst/>
                    </a:prstGeom>
                  </p:spPr>
                </p:pic>
                <p:sp>
                  <p:nvSpPr>
                    <p:cNvPr id="24" name="ZoneTexte 23">
                      <a:extLst>
                        <a:ext uri="{FF2B5EF4-FFF2-40B4-BE49-F238E27FC236}">
                          <a16:creationId xmlns:a16="http://schemas.microsoft.com/office/drawing/2014/main" id="{6D729E1A-8D83-44BA-AEC3-2DCF569FD326}"/>
                        </a:ext>
                      </a:extLst>
                    </p:cNvPr>
                    <p:cNvSpPr txBox="1"/>
                    <p:nvPr/>
                  </p:nvSpPr>
                  <p:spPr>
                    <a:xfrm>
                      <a:off x="6832336" y="1591825"/>
                      <a:ext cx="4759298" cy="707886"/>
                    </a:xfrm>
                    <a:prstGeom prst="rect">
                      <a:avLst/>
                    </a:prstGeom>
                    <a:noFill/>
                  </p:spPr>
                  <p:txBody>
                    <a:bodyPr wrap="square" rtlCol="0">
                      <a:spAutoFit/>
                    </a:bodyPr>
                    <a:lstStyle/>
                    <a:p>
                      <a:pPr algn="ctr"/>
                      <a:r>
                        <a:rPr lang="en-US" sz="4000" dirty="0">
                          <a:solidFill>
                            <a:schemeClr val="accent2"/>
                          </a:solidFill>
                          <a:effectLst>
                            <a:outerShdw blurRad="38100" dist="38100" dir="2700000" algn="tl">
                              <a:srgbClr val="000000">
                                <a:alpha val="43137"/>
                              </a:srgbClr>
                            </a:outerShdw>
                          </a:effectLst>
                          <a:latin typeface="Eras Medium ITC" panose="020B0602030504020804" pitchFamily="34" charset="0"/>
                        </a:rPr>
                        <a:t>H</a:t>
                      </a:r>
                      <a:r>
                        <a:rPr lang="en-US" sz="4000" baseline="-25000" dirty="0">
                          <a:solidFill>
                            <a:schemeClr val="accent2"/>
                          </a:solidFill>
                          <a:effectLst>
                            <a:outerShdw blurRad="38100" dist="38100" dir="2700000" algn="tl">
                              <a:srgbClr val="000000">
                                <a:alpha val="43137"/>
                              </a:srgbClr>
                            </a:outerShdw>
                          </a:effectLst>
                          <a:latin typeface="Eras Medium ITC" panose="020B0602030504020804" pitchFamily="34" charset="0"/>
                        </a:rPr>
                        <a:t>2</a:t>
                      </a:r>
                      <a:r>
                        <a:rPr lang="en-US" sz="4000" dirty="0">
                          <a:solidFill>
                            <a:schemeClr val="accent2"/>
                          </a:solidFill>
                          <a:effectLst>
                            <a:outerShdw blurRad="38100" dist="38100" dir="2700000" algn="tl">
                              <a:srgbClr val="000000">
                                <a:alpha val="43137"/>
                              </a:srgbClr>
                            </a:outerShdw>
                          </a:effectLst>
                          <a:latin typeface="Eras Medium ITC" panose="020B0602030504020804" pitchFamily="34" charset="0"/>
                        </a:rPr>
                        <a:t>S</a:t>
                      </a:r>
                    </a:p>
                  </p:txBody>
                </p:sp>
              </p:grpSp>
            </p:grpSp>
          </p:grpSp>
          <p:sp>
            <p:nvSpPr>
              <p:cNvPr id="13" name="ZoneTexte 12">
                <a:extLst>
                  <a:ext uri="{FF2B5EF4-FFF2-40B4-BE49-F238E27FC236}">
                    <a16:creationId xmlns:a16="http://schemas.microsoft.com/office/drawing/2014/main" id="{AFF0754A-7EC5-4E66-A311-D7E6E29DE119}"/>
                  </a:ext>
                </a:extLst>
              </p:cNvPr>
              <p:cNvSpPr txBox="1"/>
              <p:nvPr/>
            </p:nvSpPr>
            <p:spPr>
              <a:xfrm>
                <a:off x="9190709" y="-974458"/>
                <a:ext cx="2821362" cy="101178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Abadi Extra Light" panose="020B0204020104020204" pitchFamily="34" charset="0"/>
                  </a:rPr>
                  <a:t>COS is hydrolyzed in leaves by carbonic anhydrase (CA).</a:t>
                </a:r>
              </a:p>
            </p:txBody>
          </p:sp>
          <p:sp>
            <p:nvSpPr>
              <p:cNvPr id="21" name="ZoneTexte 20">
                <a:extLst>
                  <a:ext uri="{FF2B5EF4-FFF2-40B4-BE49-F238E27FC236}">
                    <a16:creationId xmlns:a16="http://schemas.microsoft.com/office/drawing/2014/main" id="{9A6BA4DD-D4B7-498C-9F6C-12492CC3153C}"/>
                  </a:ext>
                </a:extLst>
              </p:cNvPr>
              <p:cNvSpPr txBox="1"/>
              <p:nvPr/>
            </p:nvSpPr>
            <p:spPr>
              <a:xfrm>
                <a:off x="4948095" y="274263"/>
                <a:ext cx="4759298" cy="707886"/>
              </a:xfrm>
              <a:prstGeom prst="rect">
                <a:avLst/>
              </a:prstGeom>
              <a:noFill/>
            </p:spPr>
            <p:txBody>
              <a:bodyPr wrap="square" rtlCol="0">
                <a:spAutoFit/>
              </a:bodyPr>
              <a:lstStyle/>
              <a:p>
                <a:pPr algn="ctr"/>
                <a:r>
                  <a:rPr lang="en-US" sz="4000" dirty="0">
                    <a:solidFill>
                      <a:srgbClr val="C00000"/>
                    </a:solidFill>
                    <a:effectLst>
                      <a:outerShdw blurRad="38100" dist="38100" dir="2700000" algn="tl">
                        <a:srgbClr val="000000">
                          <a:alpha val="43137"/>
                        </a:srgbClr>
                      </a:outerShdw>
                    </a:effectLst>
                    <a:latin typeface="Eras Medium ITC" panose="020B0602030504020804" pitchFamily="34" charset="0"/>
                  </a:rPr>
                  <a:t>CO</a:t>
                </a:r>
                <a:r>
                  <a:rPr lang="en-US" sz="4000" baseline="-25000" dirty="0">
                    <a:solidFill>
                      <a:srgbClr val="C00000"/>
                    </a:solidFill>
                    <a:effectLst>
                      <a:outerShdw blurRad="38100" dist="38100" dir="2700000" algn="tl">
                        <a:srgbClr val="000000">
                          <a:alpha val="43137"/>
                        </a:srgbClr>
                      </a:outerShdw>
                    </a:effectLst>
                    <a:latin typeface="Eras Medium ITC" panose="020B0602030504020804" pitchFamily="34" charset="0"/>
                  </a:rPr>
                  <a:t>2</a:t>
                </a:r>
              </a:p>
            </p:txBody>
          </p:sp>
        </p:grpSp>
        <p:grpSp>
          <p:nvGrpSpPr>
            <p:cNvPr id="5" name="Groupe 4">
              <a:extLst>
                <a:ext uri="{FF2B5EF4-FFF2-40B4-BE49-F238E27FC236}">
                  <a16:creationId xmlns:a16="http://schemas.microsoft.com/office/drawing/2014/main" id="{E74FF82C-1D4E-4027-BF7A-14F1F940325E}"/>
                </a:ext>
              </a:extLst>
            </p:cNvPr>
            <p:cNvGrpSpPr/>
            <p:nvPr/>
          </p:nvGrpSpPr>
          <p:grpSpPr>
            <a:xfrm>
              <a:off x="-816525" y="2462839"/>
              <a:ext cx="11568835" cy="5194765"/>
              <a:chOff x="1352144" y="2390270"/>
              <a:chExt cx="11568835" cy="5194765"/>
            </a:xfrm>
          </p:grpSpPr>
          <p:grpSp>
            <p:nvGrpSpPr>
              <p:cNvPr id="19" name="Groupe 18">
                <a:extLst>
                  <a:ext uri="{FF2B5EF4-FFF2-40B4-BE49-F238E27FC236}">
                    <a16:creationId xmlns:a16="http://schemas.microsoft.com/office/drawing/2014/main" id="{99570199-6BC1-4B74-90C8-C6AF81CD25B9}"/>
                  </a:ext>
                </a:extLst>
              </p:cNvPr>
              <p:cNvGrpSpPr/>
              <p:nvPr/>
            </p:nvGrpSpPr>
            <p:grpSpPr>
              <a:xfrm>
                <a:off x="1352144" y="2390270"/>
                <a:ext cx="11568835" cy="5194765"/>
                <a:chOff x="0" y="-2362857"/>
                <a:chExt cx="13228328" cy="5174907"/>
              </a:xfrm>
            </p:grpSpPr>
            <p:grpSp>
              <p:nvGrpSpPr>
                <p:cNvPr id="26" name="Groupe 25">
                  <a:extLst>
                    <a:ext uri="{FF2B5EF4-FFF2-40B4-BE49-F238E27FC236}">
                      <a16:creationId xmlns:a16="http://schemas.microsoft.com/office/drawing/2014/main" id="{6AE6AF2C-6F8C-4F81-8117-297E9DB2AC02}"/>
                    </a:ext>
                  </a:extLst>
                </p:cNvPr>
                <p:cNvGrpSpPr/>
                <p:nvPr/>
              </p:nvGrpSpPr>
              <p:grpSpPr>
                <a:xfrm>
                  <a:off x="0" y="-2362857"/>
                  <a:ext cx="13228328" cy="5174907"/>
                  <a:chOff x="184476" y="-1079143"/>
                  <a:chExt cx="13228328" cy="5174907"/>
                </a:xfrm>
              </p:grpSpPr>
              <p:pic>
                <p:nvPicPr>
                  <p:cNvPr id="29" name="Image 28">
                    <a:extLst>
                      <a:ext uri="{FF2B5EF4-FFF2-40B4-BE49-F238E27FC236}">
                        <a16:creationId xmlns:a16="http://schemas.microsoft.com/office/drawing/2014/main" id="{ECC6E5AE-1094-4737-9EED-8735FFE87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7687" y="1768561"/>
                    <a:ext cx="327729" cy="326579"/>
                  </a:xfrm>
                  <a:prstGeom prst="rect">
                    <a:avLst/>
                  </a:prstGeom>
                  <a:noFill/>
                </p:spPr>
              </p:pic>
              <p:grpSp>
                <p:nvGrpSpPr>
                  <p:cNvPr id="30" name="Groupe 29">
                    <a:extLst>
                      <a:ext uri="{FF2B5EF4-FFF2-40B4-BE49-F238E27FC236}">
                        <a16:creationId xmlns:a16="http://schemas.microsoft.com/office/drawing/2014/main" id="{A8460074-D39C-408B-AEC8-E6C8FDF7D18D}"/>
                      </a:ext>
                    </a:extLst>
                  </p:cNvPr>
                  <p:cNvGrpSpPr/>
                  <p:nvPr/>
                </p:nvGrpSpPr>
                <p:grpSpPr>
                  <a:xfrm>
                    <a:off x="184476" y="-1079143"/>
                    <a:ext cx="13228328" cy="5174907"/>
                    <a:chOff x="212756" y="-1088570"/>
                    <a:chExt cx="13228328" cy="5174907"/>
                  </a:xfrm>
                </p:grpSpPr>
                <p:pic>
                  <p:nvPicPr>
                    <p:cNvPr id="31" name="Picture 6" descr="Image result for leaf png">
                      <a:extLst>
                        <a:ext uri="{FF2B5EF4-FFF2-40B4-BE49-F238E27FC236}">
                          <a16:creationId xmlns:a16="http://schemas.microsoft.com/office/drawing/2014/main" id="{47876D7F-8A47-456E-8B7F-0386FCA26BD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5000" r="96222">
                                  <a14:foregroundMark x1="92778" y1="31563" x2="87889" y2="33594"/>
                                  <a14:foregroundMark x1="10556" y1="73125" x2="5778" y2="78750"/>
                                  <a14:foregroundMark x1="5778" y1="78750" x2="5000" y2="83125"/>
                                  <a14:foregroundMark x1="96222" y1="28750" x2="96222" y2="28750"/>
                                </a14:backgroundRemoval>
                              </a14:imgEffect>
                            </a14:imgLayer>
                          </a14:imgProps>
                        </a:ext>
                        <a:ext uri="{28A0092B-C50C-407E-A947-70E740481C1C}">
                          <a14:useLocalDpi xmlns:a14="http://schemas.microsoft.com/office/drawing/2010/main" val="0"/>
                        </a:ext>
                      </a:extLst>
                    </a:blip>
                    <a:srcRect/>
                    <a:stretch>
                      <a:fillRect/>
                    </a:stretch>
                  </p:blipFill>
                  <p:spPr bwMode="auto">
                    <a:xfrm rot="3874192">
                      <a:off x="2429019" y="-925311"/>
                      <a:ext cx="5174907" cy="48483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2" name="Groupe 31">
                      <a:extLst>
                        <a:ext uri="{FF2B5EF4-FFF2-40B4-BE49-F238E27FC236}">
                          <a16:creationId xmlns:a16="http://schemas.microsoft.com/office/drawing/2014/main" id="{3CD03488-BBE3-4DBE-A023-93DB752412F0}"/>
                        </a:ext>
                      </a:extLst>
                    </p:cNvPr>
                    <p:cNvGrpSpPr/>
                    <p:nvPr/>
                  </p:nvGrpSpPr>
                  <p:grpSpPr>
                    <a:xfrm>
                      <a:off x="212756" y="-298836"/>
                      <a:ext cx="13228328" cy="3342970"/>
                      <a:chOff x="212756" y="-295467"/>
                      <a:chExt cx="13228328" cy="3342970"/>
                    </a:xfrm>
                  </p:grpSpPr>
                  <p:sp>
                    <p:nvSpPr>
                      <p:cNvPr id="33" name="ZoneTexte 32">
                        <a:extLst>
                          <a:ext uri="{FF2B5EF4-FFF2-40B4-BE49-F238E27FC236}">
                            <a16:creationId xmlns:a16="http://schemas.microsoft.com/office/drawing/2014/main" id="{ABD52522-B97D-42D2-BADD-D608B64E0526}"/>
                          </a:ext>
                        </a:extLst>
                      </p:cNvPr>
                      <p:cNvSpPr txBox="1"/>
                      <p:nvPr/>
                    </p:nvSpPr>
                    <p:spPr>
                      <a:xfrm>
                        <a:off x="257174" y="334654"/>
                        <a:ext cx="4759298" cy="707886"/>
                      </a:xfrm>
                      <a:prstGeom prst="rect">
                        <a:avLst/>
                      </a:prstGeom>
                      <a:noFill/>
                    </p:spPr>
                    <p:txBody>
                      <a:bodyPr wrap="square" rtlCol="0">
                        <a:spAutoFit/>
                      </a:bodyPr>
                      <a:lstStyle/>
                      <a:p>
                        <a:pPr algn="ctr"/>
                        <a:r>
                          <a:rPr lang="en-US" sz="4000" dirty="0">
                            <a:solidFill>
                              <a:srgbClr val="C00000"/>
                            </a:solidFill>
                            <a:effectLst>
                              <a:outerShdw blurRad="38100" dist="38100" dir="2700000" algn="tl">
                                <a:srgbClr val="000000">
                                  <a:alpha val="43137"/>
                                </a:srgbClr>
                              </a:outerShdw>
                            </a:effectLst>
                            <a:latin typeface="Eras Medium ITC" panose="020B0602030504020804" pitchFamily="34" charset="0"/>
                          </a:rPr>
                          <a:t>6CO2</a:t>
                        </a:r>
                      </a:p>
                    </p:txBody>
                  </p:sp>
                  <p:pic>
                    <p:nvPicPr>
                      <p:cNvPr id="34" name="Image 33">
                        <a:extLst>
                          <a:ext uri="{FF2B5EF4-FFF2-40B4-BE49-F238E27FC236}">
                            <a16:creationId xmlns:a16="http://schemas.microsoft.com/office/drawing/2014/main" id="{376385E1-FC8A-47BA-83E2-DB10BFEB53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2958" y="1066063"/>
                        <a:ext cx="327729" cy="326579"/>
                      </a:xfrm>
                      <a:prstGeom prst="rect">
                        <a:avLst/>
                      </a:prstGeom>
                    </p:spPr>
                  </p:pic>
                  <p:sp>
                    <p:nvSpPr>
                      <p:cNvPr id="35" name="ZoneTexte 34">
                        <a:extLst>
                          <a:ext uri="{FF2B5EF4-FFF2-40B4-BE49-F238E27FC236}">
                            <a16:creationId xmlns:a16="http://schemas.microsoft.com/office/drawing/2014/main" id="{26D3A736-364D-4669-A31E-E1F11B72D7CB}"/>
                          </a:ext>
                        </a:extLst>
                      </p:cNvPr>
                      <p:cNvSpPr txBox="1"/>
                      <p:nvPr/>
                    </p:nvSpPr>
                    <p:spPr>
                      <a:xfrm>
                        <a:off x="212756" y="1428839"/>
                        <a:ext cx="4759298" cy="707886"/>
                      </a:xfrm>
                      <a:prstGeom prst="rect">
                        <a:avLst/>
                      </a:prstGeom>
                      <a:noFill/>
                    </p:spPr>
                    <p:txBody>
                      <a:bodyPr wrap="square" rtlCol="0">
                        <a:spAutoFit/>
                      </a:bodyPr>
                      <a:lstStyle/>
                      <a:p>
                        <a:pPr algn="ctr"/>
                        <a:r>
                          <a:rPr lang="en-US" sz="4000" dirty="0">
                            <a:solidFill>
                              <a:schemeClr val="accent1"/>
                            </a:solidFill>
                            <a:effectLst>
                              <a:outerShdw blurRad="38100" dist="38100" dir="2700000" algn="tl">
                                <a:srgbClr val="000000">
                                  <a:alpha val="43137"/>
                                </a:srgbClr>
                              </a:outerShdw>
                            </a:effectLst>
                            <a:latin typeface="Eras Medium ITC" panose="020B0602030504020804" pitchFamily="34" charset="0"/>
                          </a:rPr>
                          <a:t>6H</a:t>
                        </a:r>
                        <a:r>
                          <a:rPr lang="en-US" sz="4000" baseline="-25000" dirty="0">
                            <a:solidFill>
                              <a:schemeClr val="accent1"/>
                            </a:solidFill>
                            <a:effectLst>
                              <a:outerShdw blurRad="38100" dist="38100" dir="2700000" algn="tl">
                                <a:srgbClr val="000000">
                                  <a:alpha val="43137"/>
                                </a:srgbClr>
                              </a:outerShdw>
                            </a:effectLst>
                            <a:latin typeface="Eras Medium ITC" panose="020B0602030504020804" pitchFamily="34" charset="0"/>
                          </a:rPr>
                          <a:t>2</a:t>
                        </a:r>
                        <a:r>
                          <a:rPr lang="en-US" sz="4000" dirty="0">
                            <a:solidFill>
                              <a:schemeClr val="accent1"/>
                            </a:solidFill>
                            <a:effectLst>
                              <a:outerShdw blurRad="38100" dist="38100" dir="2700000" algn="tl">
                                <a:srgbClr val="000000">
                                  <a:alpha val="43137"/>
                                </a:srgbClr>
                              </a:outerShdw>
                            </a:effectLst>
                            <a:latin typeface="Eras Medium ITC" panose="020B0602030504020804" pitchFamily="34" charset="0"/>
                          </a:rPr>
                          <a:t>O</a:t>
                        </a:r>
                      </a:p>
                    </p:txBody>
                  </p:sp>
                  <p:pic>
                    <p:nvPicPr>
                      <p:cNvPr id="36" name="Image 35">
                        <a:extLst>
                          <a:ext uri="{FF2B5EF4-FFF2-40B4-BE49-F238E27FC236}">
                            <a16:creationId xmlns:a16="http://schemas.microsoft.com/office/drawing/2014/main" id="{BC899C15-B3F8-428A-95D3-841E950123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329085">
                        <a:off x="3489366" y="-295467"/>
                        <a:ext cx="3342970" cy="3342970"/>
                      </a:xfrm>
                      <a:prstGeom prst="rect">
                        <a:avLst/>
                      </a:prstGeom>
                    </p:spPr>
                  </p:pic>
                  <p:sp>
                    <p:nvSpPr>
                      <p:cNvPr id="37" name="ZoneTexte 36">
                        <a:extLst>
                          <a:ext uri="{FF2B5EF4-FFF2-40B4-BE49-F238E27FC236}">
                            <a16:creationId xmlns:a16="http://schemas.microsoft.com/office/drawing/2014/main" id="{8CC010E4-C628-4533-B1FD-52383FEFDF1A}"/>
                          </a:ext>
                        </a:extLst>
                      </p:cNvPr>
                      <p:cNvSpPr txBox="1"/>
                      <p:nvPr/>
                    </p:nvSpPr>
                    <p:spPr>
                      <a:xfrm>
                        <a:off x="8681786" y="1518251"/>
                        <a:ext cx="4759298" cy="707886"/>
                      </a:xfrm>
                      <a:prstGeom prst="rect">
                        <a:avLst/>
                      </a:prstGeom>
                      <a:noFill/>
                    </p:spPr>
                    <p:txBody>
                      <a:bodyPr wrap="square" rtlCol="0">
                        <a:spAutoFit/>
                      </a:bodyPr>
                      <a:lstStyle/>
                      <a:p>
                        <a:pPr algn="ctr"/>
                        <a:r>
                          <a:rPr lang="en-US" sz="4000" dirty="0">
                            <a:solidFill>
                              <a:schemeClr val="accent5">
                                <a:lumMod val="40000"/>
                                <a:lumOff val="60000"/>
                              </a:schemeClr>
                            </a:solidFill>
                            <a:effectLst>
                              <a:outerShdw blurRad="38100" dist="38100" dir="2700000" algn="tl">
                                <a:srgbClr val="000000">
                                  <a:alpha val="43137"/>
                                </a:srgbClr>
                              </a:outerShdw>
                            </a:effectLst>
                            <a:latin typeface="Eras Medium ITC" panose="020B0602030504020804" pitchFamily="34" charset="0"/>
                          </a:rPr>
                          <a:t>6O2</a:t>
                        </a:r>
                      </a:p>
                    </p:txBody>
                  </p:sp>
                </p:grpSp>
              </p:grpSp>
            </p:grpSp>
            <p:sp>
              <p:nvSpPr>
                <p:cNvPr id="27" name="ZoneTexte 26">
                  <a:extLst>
                    <a:ext uri="{FF2B5EF4-FFF2-40B4-BE49-F238E27FC236}">
                      <a16:creationId xmlns:a16="http://schemas.microsoft.com/office/drawing/2014/main" id="{ECB917D5-4906-42D0-83F3-2191BF7A227C}"/>
                    </a:ext>
                  </a:extLst>
                </p:cNvPr>
                <p:cNvSpPr txBox="1"/>
                <p:nvPr/>
              </p:nvSpPr>
              <p:spPr>
                <a:xfrm>
                  <a:off x="7223110" y="-838048"/>
                  <a:ext cx="5642073" cy="70518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Abadi Extra Light" panose="020B0204020104020204" pitchFamily="34" charset="0"/>
                    </a:rPr>
                    <a:t>Leaves harness solar energy in presence of CO2 and water and convert it into chemical energy.</a:t>
                  </a:r>
                </a:p>
              </p:txBody>
            </p:sp>
            <p:sp>
              <p:nvSpPr>
                <p:cNvPr id="28" name="ZoneTexte 27">
                  <a:extLst>
                    <a:ext uri="{FF2B5EF4-FFF2-40B4-BE49-F238E27FC236}">
                      <a16:creationId xmlns:a16="http://schemas.microsoft.com/office/drawing/2014/main" id="{9278DFBD-FFAA-4353-8356-A62D42D1BE81}"/>
                    </a:ext>
                  </a:extLst>
                </p:cNvPr>
                <p:cNvSpPr txBox="1"/>
                <p:nvPr/>
              </p:nvSpPr>
              <p:spPr>
                <a:xfrm>
                  <a:off x="6862132" y="269532"/>
                  <a:ext cx="2803746" cy="707886"/>
                </a:xfrm>
                <a:prstGeom prst="rect">
                  <a:avLst/>
                </a:prstGeom>
                <a:noFill/>
              </p:spPr>
              <p:txBody>
                <a:bodyPr wrap="square" rtlCol="0">
                  <a:spAutoFit/>
                </a:bodyPr>
                <a:lstStyle/>
                <a:p>
                  <a:pPr algn="ctr"/>
                  <a:r>
                    <a:rPr lang="en-US" sz="4000" dirty="0">
                      <a:solidFill>
                        <a:srgbClr val="00B050"/>
                      </a:solidFill>
                      <a:effectLst>
                        <a:outerShdw blurRad="38100" dist="38100" dir="2700000" algn="tl">
                          <a:srgbClr val="000000">
                            <a:alpha val="43137"/>
                          </a:srgbClr>
                        </a:outerShdw>
                      </a:effectLst>
                      <a:latin typeface="Eras Medium ITC" panose="020B0602030504020804" pitchFamily="34" charset="0"/>
                    </a:rPr>
                    <a:t>C6H12O6</a:t>
                  </a:r>
                  <a:endParaRPr lang="en-US" sz="4000" baseline="-25000" dirty="0">
                    <a:solidFill>
                      <a:srgbClr val="00B050"/>
                    </a:solidFill>
                    <a:effectLst>
                      <a:outerShdw blurRad="38100" dist="38100" dir="2700000" algn="tl">
                        <a:srgbClr val="000000">
                          <a:alpha val="43137"/>
                        </a:srgbClr>
                      </a:outerShdw>
                    </a:effectLst>
                    <a:latin typeface="Eras Medium ITC" panose="020B0602030504020804" pitchFamily="34" charset="0"/>
                  </a:endParaRPr>
                </a:p>
              </p:txBody>
            </p:sp>
          </p:grpSp>
          <p:pic>
            <p:nvPicPr>
              <p:cNvPr id="38" name="Picture 2" descr="Image result for sun painting png">
                <a:extLst>
                  <a:ext uri="{FF2B5EF4-FFF2-40B4-BE49-F238E27FC236}">
                    <a16:creationId xmlns:a16="http://schemas.microsoft.com/office/drawing/2014/main" id="{E76B384B-174E-4EC4-8E79-BE1BAB8578F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5628" b="94228" l="5495" r="91621">
                            <a14:foregroundMark x1="13049" y1="51948" x2="13049" y2="51948"/>
                            <a14:foregroundMark x1="5495" y1="51227" x2="5495" y2="51227"/>
                            <a14:foregroundMark x1="24725" y1="26407" x2="18883" y2="21112"/>
                            <a14:foregroundMark x1="48901" y1="15729" x2="49313" y2="8225"/>
                            <a14:foregroundMark x1="49313" y1="8225" x2="50549" y2="5916"/>
                            <a14:foregroundMark x1="76923" y1="25830" x2="82005" y2="19769"/>
                            <a14:foregroundMark x1="82005" y1="19769" x2="82280" y2="19336"/>
                            <a14:foregroundMark x1="80082" y1="50505" x2="88049" y2="50216"/>
                            <a14:foregroundMark x1="88049" y1="50216" x2="91758" y2="52092"/>
                            <a14:foregroundMark x1="71703" y1="73304" x2="80357" y2="81674"/>
                            <a14:foregroundMark x1="51099" y1="82395" x2="50275" y2="94228"/>
                            <a14:foregroundMark x1="26236" y1="78644" x2="21964" y2="84560"/>
                            <a14:backgroundMark x1="16346" y1="19625" x2="16346" y2="19625"/>
                            <a14:backgroundMark x1="15934" y1="17893" x2="17857" y2="21645"/>
                            <a14:backgroundMark x1="15934" y1="18470" x2="15934" y2="16450"/>
                            <a14:backgroundMark x1="15797" y1="18470" x2="16209" y2="17605"/>
                            <a14:backgroundMark x1="18407" y1="86436" x2="20742" y2="87157"/>
                          </a14:backgroundRemoval>
                        </a14:imgEffect>
                      </a14:imgLayer>
                    </a14:imgProps>
                  </a:ext>
                  <a:ext uri="{28A0092B-C50C-407E-A947-70E740481C1C}">
                    <a14:useLocalDpi xmlns:a14="http://schemas.microsoft.com/office/drawing/2010/main" val="0"/>
                  </a:ext>
                </a:extLst>
              </a:blip>
              <a:srcRect/>
              <a:stretch>
                <a:fillRect/>
              </a:stretch>
            </p:blipFill>
            <p:spPr bwMode="auto">
              <a:xfrm rot="20542098">
                <a:off x="6083352" y="3158493"/>
                <a:ext cx="1493298" cy="1421505"/>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 38">
                <a:extLst>
                  <a:ext uri="{FF2B5EF4-FFF2-40B4-BE49-F238E27FC236}">
                    <a16:creationId xmlns:a16="http://schemas.microsoft.com/office/drawing/2014/main" id="{E2848505-A17E-4DA1-AADD-FCE337EADD3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267144">
                <a:off x="5703507" y="4273744"/>
                <a:ext cx="1375845" cy="1375845"/>
              </a:xfrm>
              <a:prstGeom prst="rect">
                <a:avLst/>
              </a:prstGeom>
            </p:spPr>
          </p:pic>
        </p:grpSp>
      </p:grpSp>
      <p:pic>
        <p:nvPicPr>
          <p:cNvPr id="40" name="Image 39" descr="Une image contenant assis, table, eau, arbre&#10;&#10;Description générée automatiquement">
            <a:extLst>
              <a:ext uri="{FF2B5EF4-FFF2-40B4-BE49-F238E27FC236}">
                <a16:creationId xmlns:a16="http://schemas.microsoft.com/office/drawing/2014/main" id="{52FAEA55-13A8-4109-8973-82A5F26D377F}"/>
              </a:ext>
            </a:extLst>
          </p:cNvPr>
          <p:cNvPicPr>
            <a:picLocks noChangeAspect="1"/>
          </p:cNvPicPr>
          <p:nvPr/>
        </p:nvPicPr>
        <p:blipFill>
          <a:blip r:embed="rId13">
            <a:alphaModFix amt="20000"/>
            <a:extLst>
              <a:ext uri="{BEBA8EAE-BF5A-486C-A8C5-ECC9F3942E4B}">
                <a14:imgProps xmlns:a14="http://schemas.microsoft.com/office/drawing/2010/main">
                  <a14:imgLayer r:embed="rId14">
                    <a14:imgEffect>
                      <a14:colorTemperature colorTemp="7500"/>
                    </a14:imgEffect>
                    <a14:imgEffect>
                      <a14:saturation sat="130000"/>
                    </a14:imgEffect>
                  </a14:imgLayer>
                </a14:imgProps>
              </a:ext>
              <a:ext uri="{28A0092B-C50C-407E-A947-70E740481C1C}">
                <a14:useLocalDpi xmlns:a14="http://schemas.microsoft.com/office/drawing/2010/main" val="0"/>
              </a:ext>
            </a:extLst>
          </a:blip>
          <a:stretch>
            <a:fillRect/>
          </a:stretch>
        </p:blipFill>
        <p:spPr>
          <a:xfrm>
            <a:off x="6471421" y="-647733"/>
            <a:ext cx="5564713" cy="7967102"/>
          </a:xfrm>
          <a:prstGeom prst="rect">
            <a:avLst/>
          </a:prstGeom>
        </p:spPr>
      </p:pic>
    </p:spTree>
    <p:extLst>
      <p:ext uri="{BB962C8B-B14F-4D97-AF65-F5344CB8AC3E}">
        <p14:creationId xmlns:p14="http://schemas.microsoft.com/office/powerpoint/2010/main" val="3052392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FF5E4991-57CD-4F97-B7C0-5E276BB5AB72}"/>
              </a:ext>
            </a:extLst>
          </p:cNvPr>
          <p:cNvSpPr txBox="1"/>
          <p:nvPr/>
        </p:nvSpPr>
        <p:spPr>
          <a:xfrm>
            <a:off x="432767" y="464068"/>
            <a:ext cx="5415583" cy="584775"/>
          </a:xfrm>
          <a:prstGeom prst="rect">
            <a:avLst/>
          </a:prstGeom>
          <a:noFill/>
        </p:spPr>
        <p:txBody>
          <a:bodyPr wrap="square" rtlCol="0">
            <a:spAutoFit/>
          </a:bodyPr>
          <a:lstStyle/>
          <a:p>
            <a:pPr algn="ctr"/>
            <a:r>
              <a:rPr lang="en-US" sz="3200" dirty="0">
                <a:solidFill>
                  <a:schemeClr val="accent6">
                    <a:lumMod val="50000"/>
                  </a:schemeClr>
                </a:solidFill>
                <a:effectLst>
                  <a:outerShdw blurRad="38100" dist="38100" dir="2700000" algn="tl">
                    <a:srgbClr val="000000">
                      <a:alpha val="43137"/>
                    </a:srgbClr>
                  </a:outerShdw>
                </a:effectLst>
                <a:latin typeface="Eras Medium ITC" panose="020B0602030504020804" pitchFamily="34" charset="0"/>
              </a:rPr>
              <a:t>CA : an ubiquitous enzyme !</a:t>
            </a:r>
          </a:p>
        </p:txBody>
      </p:sp>
      <p:pic>
        <p:nvPicPr>
          <p:cNvPr id="2" name="Image 1">
            <a:extLst>
              <a:ext uri="{FF2B5EF4-FFF2-40B4-BE49-F238E27FC236}">
                <a16:creationId xmlns:a16="http://schemas.microsoft.com/office/drawing/2014/main" id="{5FA1C0D8-B892-4063-B519-98B1485EC4E8}"/>
              </a:ext>
            </a:extLst>
          </p:cNvPr>
          <p:cNvPicPr>
            <a:picLocks noChangeAspect="1"/>
          </p:cNvPicPr>
          <p:nvPr/>
        </p:nvPicPr>
        <p:blipFill>
          <a:blip r:embed="rId6"/>
          <a:stretch>
            <a:fillRect/>
          </a:stretch>
        </p:blipFill>
        <p:spPr>
          <a:xfrm>
            <a:off x="417691" y="1141436"/>
            <a:ext cx="3818096" cy="4982833"/>
          </a:xfrm>
          <a:prstGeom prst="rect">
            <a:avLst/>
          </a:prstGeom>
        </p:spPr>
      </p:pic>
      <p:sp>
        <p:nvSpPr>
          <p:cNvPr id="17" name="ZoneTexte 16">
            <a:extLst>
              <a:ext uri="{FF2B5EF4-FFF2-40B4-BE49-F238E27FC236}">
                <a16:creationId xmlns:a16="http://schemas.microsoft.com/office/drawing/2014/main" id="{03B1A550-8F94-4E08-A544-C3A2CBB14181}"/>
              </a:ext>
            </a:extLst>
          </p:cNvPr>
          <p:cNvSpPr txBox="1"/>
          <p:nvPr/>
        </p:nvSpPr>
        <p:spPr>
          <a:xfrm>
            <a:off x="682257" y="6124269"/>
            <a:ext cx="3288963" cy="307777"/>
          </a:xfrm>
          <a:prstGeom prst="rect">
            <a:avLst/>
          </a:prstGeom>
          <a:noFill/>
          <a:ln>
            <a:noFill/>
          </a:ln>
        </p:spPr>
        <p:txBody>
          <a:bodyPr wrap="square" rtlCol="0">
            <a:spAutoFit/>
          </a:bodyPr>
          <a:lstStyle/>
          <a:p>
            <a:pPr algn="ctr"/>
            <a:r>
              <a:rPr lang="en-US" sz="1400" u="sng" dirty="0">
                <a:effectLst>
                  <a:outerShdw blurRad="38100" dist="38100" dir="2700000" algn="tl">
                    <a:srgbClr val="000000">
                      <a:alpha val="43137"/>
                    </a:srgbClr>
                  </a:outerShdw>
                </a:effectLst>
                <a:latin typeface="Eras Medium ITC" panose="020B0602030504020804" pitchFamily="34" charset="0"/>
              </a:rPr>
              <a:t>Phylogeny of B-class CA</a:t>
            </a:r>
            <a:endParaRPr lang="en-US" sz="1400" u="sng" dirty="0">
              <a:solidFill>
                <a:srgbClr val="C00000"/>
              </a:solidFill>
              <a:effectLst>
                <a:outerShdw blurRad="38100" dist="38100" dir="2700000" algn="tl">
                  <a:srgbClr val="000000">
                    <a:alpha val="43137"/>
                  </a:srgbClr>
                </a:outerShdw>
              </a:effectLst>
              <a:latin typeface="Eras Medium ITC" panose="020B0602030504020804" pitchFamily="34" charset="0"/>
            </a:endParaRPr>
          </a:p>
        </p:txBody>
      </p:sp>
      <p:sp>
        <p:nvSpPr>
          <p:cNvPr id="19" name="ZoneTexte 18">
            <a:extLst>
              <a:ext uri="{FF2B5EF4-FFF2-40B4-BE49-F238E27FC236}">
                <a16:creationId xmlns:a16="http://schemas.microsoft.com/office/drawing/2014/main" id="{4A3D966B-54FF-4CBE-8CD5-153F35EDFF71}"/>
              </a:ext>
            </a:extLst>
          </p:cNvPr>
          <p:cNvSpPr txBox="1"/>
          <p:nvPr/>
        </p:nvSpPr>
        <p:spPr>
          <a:xfrm>
            <a:off x="-192299" y="6553401"/>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Smith et.al, 1999</a:t>
            </a:r>
          </a:p>
        </p:txBody>
      </p:sp>
      <p:sp>
        <p:nvSpPr>
          <p:cNvPr id="20" name="ZoneTexte 19">
            <a:extLst>
              <a:ext uri="{FF2B5EF4-FFF2-40B4-BE49-F238E27FC236}">
                <a16:creationId xmlns:a16="http://schemas.microsoft.com/office/drawing/2014/main" id="{1D74DA28-AAE1-4DBA-8A36-5624D85CF88A}"/>
              </a:ext>
            </a:extLst>
          </p:cNvPr>
          <p:cNvSpPr txBox="1"/>
          <p:nvPr/>
        </p:nvSpPr>
        <p:spPr>
          <a:xfrm>
            <a:off x="4242271" y="1878526"/>
            <a:ext cx="2591551" cy="2031325"/>
          </a:xfrm>
          <a:prstGeom prst="rect">
            <a:avLst/>
          </a:prstGeom>
          <a:noFill/>
        </p:spPr>
        <p:txBody>
          <a:bodyPr wrap="square" rtlCol="0">
            <a:spAutoFit/>
          </a:bodyPr>
          <a:lstStyle/>
          <a:p>
            <a:pPr algn="ctr"/>
            <a:r>
              <a:rPr lang="en-US" b="1" dirty="0">
                <a:solidFill>
                  <a:schemeClr val="accent6">
                    <a:lumMod val="50000"/>
                  </a:schemeClr>
                </a:solidFill>
                <a:effectLst>
                  <a:outerShdw blurRad="38100" dist="38100" dir="2700000" algn="tl">
                    <a:srgbClr val="000000">
                      <a:alpha val="43137"/>
                    </a:srgbClr>
                  </a:outerShdw>
                </a:effectLst>
                <a:latin typeface="Abadi Extra Light" panose="020B0204020104020204" pitchFamily="34" charset="0"/>
              </a:rPr>
              <a:t>Eukaryotes</a:t>
            </a:r>
            <a:r>
              <a:rPr lang="en-US" b="1" dirty="0">
                <a:effectLst>
                  <a:outerShdw blurRad="38100" dist="38100" dir="2700000" algn="tl">
                    <a:srgbClr val="000000">
                      <a:alpha val="43137"/>
                    </a:srgbClr>
                  </a:outerShdw>
                </a:effectLst>
                <a:latin typeface="Abadi Extra Light" panose="020B0204020104020204" pitchFamily="34" charset="0"/>
              </a:rPr>
              <a:t> are in green.</a:t>
            </a:r>
          </a:p>
          <a:p>
            <a:pPr algn="ctr"/>
            <a:endParaRPr lang="en-US" b="1" dirty="0">
              <a:effectLst>
                <a:outerShdw blurRad="38100" dist="38100" dir="2700000" algn="tl">
                  <a:srgbClr val="000000">
                    <a:alpha val="43137"/>
                  </a:srgbClr>
                </a:outerShdw>
              </a:effectLst>
              <a:latin typeface="Abadi Extra Light" panose="020B0204020104020204" pitchFamily="34" charset="0"/>
            </a:endParaRPr>
          </a:p>
          <a:p>
            <a:pPr algn="ctr"/>
            <a:r>
              <a:rPr lang="en-US" b="1" dirty="0">
                <a:effectLst>
                  <a:outerShdw blurRad="38100" dist="38100" dir="2700000" algn="tl">
                    <a:srgbClr val="000000">
                      <a:alpha val="43137"/>
                    </a:srgbClr>
                  </a:outerShdw>
                </a:effectLst>
                <a:latin typeface="Abadi Extra Light" panose="020B0204020104020204" pitchFamily="34" charset="0"/>
              </a:rPr>
              <a:t>Lower eukaryotes in black.</a:t>
            </a:r>
          </a:p>
          <a:p>
            <a:pPr algn="ctr"/>
            <a:endParaRPr lang="en-US" b="1" dirty="0">
              <a:effectLst>
                <a:outerShdw blurRad="38100" dist="38100" dir="2700000" algn="tl">
                  <a:srgbClr val="000000">
                    <a:alpha val="43137"/>
                  </a:srgbClr>
                </a:outerShdw>
              </a:effectLst>
              <a:latin typeface="Abadi Extra Light" panose="020B0204020104020204" pitchFamily="34" charset="0"/>
            </a:endParaRPr>
          </a:p>
          <a:p>
            <a:pPr algn="ctr"/>
            <a:r>
              <a:rPr lang="en-US" b="1" dirty="0">
                <a:solidFill>
                  <a:srgbClr val="FF0000"/>
                </a:solidFill>
                <a:effectLst>
                  <a:outerShdw blurRad="38100" dist="38100" dir="2700000" algn="tl">
                    <a:srgbClr val="000000">
                      <a:alpha val="43137"/>
                    </a:srgbClr>
                  </a:outerShdw>
                </a:effectLst>
                <a:latin typeface="Abadi Extra Light" panose="020B0204020104020204" pitchFamily="34" charset="0"/>
              </a:rPr>
              <a:t>Bacteria</a:t>
            </a:r>
            <a:r>
              <a:rPr lang="en-US" b="1" dirty="0">
                <a:effectLst>
                  <a:outerShdw blurRad="38100" dist="38100" dir="2700000" algn="tl">
                    <a:srgbClr val="000000">
                      <a:alpha val="43137"/>
                    </a:srgbClr>
                  </a:outerShdw>
                </a:effectLst>
                <a:latin typeface="Abadi Extra Light" panose="020B0204020104020204" pitchFamily="34" charset="0"/>
              </a:rPr>
              <a:t> in red.</a:t>
            </a:r>
          </a:p>
          <a:p>
            <a:pPr algn="ctr"/>
            <a:endParaRPr lang="en-US" b="1" dirty="0">
              <a:effectLst>
                <a:outerShdw blurRad="38100" dist="38100" dir="2700000" algn="tl">
                  <a:srgbClr val="000000">
                    <a:alpha val="43137"/>
                  </a:srgbClr>
                </a:outerShdw>
              </a:effectLst>
              <a:latin typeface="Abadi Extra Light" panose="020B0204020104020204" pitchFamily="34" charset="0"/>
            </a:endParaRPr>
          </a:p>
          <a:p>
            <a:pPr algn="ctr"/>
            <a:r>
              <a:rPr lang="en-US" b="1" dirty="0">
                <a:solidFill>
                  <a:schemeClr val="accent5"/>
                </a:solidFill>
                <a:effectLst>
                  <a:outerShdw blurRad="38100" dist="38100" dir="2700000" algn="tl">
                    <a:srgbClr val="000000">
                      <a:alpha val="43137"/>
                    </a:srgbClr>
                  </a:outerShdw>
                </a:effectLst>
                <a:latin typeface="Abadi Extra Light" panose="020B0204020104020204" pitchFamily="34" charset="0"/>
              </a:rPr>
              <a:t>Archaea</a:t>
            </a:r>
            <a:r>
              <a:rPr lang="en-US" b="1" dirty="0">
                <a:effectLst>
                  <a:outerShdw blurRad="38100" dist="38100" dir="2700000" algn="tl">
                    <a:srgbClr val="000000">
                      <a:alpha val="43137"/>
                    </a:srgbClr>
                  </a:outerShdw>
                </a:effectLst>
                <a:latin typeface="Abadi Extra Light" panose="020B0204020104020204" pitchFamily="34" charset="0"/>
              </a:rPr>
              <a:t> in blue.</a:t>
            </a:r>
          </a:p>
        </p:txBody>
      </p:sp>
      <p:sp>
        <p:nvSpPr>
          <p:cNvPr id="22" name="ZoneTexte 21">
            <a:extLst>
              <a:ext uri="{FF2B5EF4-FFF2-40B4-BE49-F238E27FC236}">
                <a16:creationId xmlns:a16="http://schemas.microsoft.com/office/drawing/2014/main" id="{4AB4FC24-E2B1-4B0A-9703-3A7C856CFB1B}"/>
              </a:ext>
            </a:extLst>
          </p:cNvPr>
          <p:cNvSpPr txBox="1"/>
          <p:nvPr/>
        </p:nvSpPr>
        <p:spPr>
          <a:xfrm>
            <a:off x="4235786" y="4646941"/>
            <a:ext cx="2353710" cy="1477328"/>
          </a:xfrm>
          <a:prstGeom prst="rect">
            <a:avLst/>
          </a:prstGeom>
          <a:noFill/>
        </p:spPr>
        <p:txBody>
          <a:bodyPr wrap="square" rtlCol="0">
            <a:spAutoFit/>
          </a:bodyPr>
          <a:lstStyle/>
          <a:p>
            <a:pPr algn="ctr"/>
            <a:r>
              <a:rPr lang="en-US" dirty="0">
                <a:solidFill>
                  <a:schemeClr val="accent5"/>
                </a:solidFill>
                <a:effectLst>
                  <a:outerShdw blurRad="38100" dist="38100" dir="2700000" algn="tl">
                    <a:srgbClr val="000000">
                      <a:alpha val="43137"/>
                    </a:srgbClr>
                  </a:outerShdw>
                </a:effectLst>
                <a:latin typeface="Abadi Extra Light" panose="020B0204020104020204" pitchFamily="34" charset="0"/>
              </a:rPr>
              <a:t>Carbonic anhydrase is a very ancient enzyme.</a:t>
            </a:r>
          </a:p>
          <a:p>
            <a:pPr algn="ctr"/>
            <a:r>
              <a:rPr lang="en-US" dirty="0">
                <a:solidFill>
                  <a:schemeClr val="accent5"/>
                </a:solidFill>
                <a:effectLst>
                  <a:outerShdw blurRad="38100" dist="38100" dir="2700000" algn="tl">
                    <a:srgbClr val="000000">
                      <a:alpha val="43137"/>
                    </a:srgbClr>
                  </a:outerShdw>
                </a:effectLst>
                <a:latin typeface="Abadi Extra Light" panose="020B0204020104020204" pitchFamily="34" charset="0"/>
              </a:rPr>
              <a:t>Root of CA on the tree is estimated around -4.2Ga.</a:t>
            </a:r>
          </a:p>
        </p:txBody>
      </p:sp>
    </p:spTree>
    <p:extLst>
      <p:ext uri="{BB962C8B-B14F-4D97-AF65-F5344CB8AC3E}">
        <p14:creationId xmlns:p14="http://schemas.microsoft.com/office/powerpoint/2010/main" val="3743465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1028" name="Picture 4" descr="Image result for leaf png">
            <a:extLst>
              <a:ext uri="{FF2B5EF4-FFF2-40B4-BE49-F238E27FC236}">
                <a16:creationId xmlns:a16="http://schemas.microsoft.com/office/drawing/2014/main" id="{602C77A9-B311-488C-B03A-9DD5172ACBDB}"/>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FF5E4991-57CD-4F97-B7C0-5E276BB5AB72}"/>
              </a:ext>
            </a:extLst>
          </p:cNvPr>
          <p:cNvSpPr txBox="1"/>
          <p:nvPr/>
        </p:nvSpPr>
        <p:spPr>
          <a:xfrm>
            <a:off x="432767" y="464068"/>
            <a:ext cx="5415583" cy="584775"/>
          </a:xfrm>
          <a:prstGeom prst="rect">
            <a:avLst/>
          </a:prstGeom>
          <a:noFill/>
        </p:spPr>
        <p:txBody>
          <a:bodyPr wrap="square" rtlCol="0">
            <a:spAutoFit/>
          </a:bodyPr>
          <a:lstStyle/>
          <a:p>
            <a:pPr algn="ctr"/>
            <a:r>
              <a:rPr lang="en-US" sz="3200" dirty="0">
                <a:solidFill>
                  <a:schemeClr val="accent6">
                    <a:lumMod val="50000"/>
                  </a:schemeClr>
                </a:solidFill>
                <a:effectLst>
                  <a:outerShdw blurRad="38100" dist="38100" dir="2700000" algn="tl">
                    <a:srgbClr val="000000">
                      <a:alpha val="43137"/>
                    </a:srgbClr>
                  </a:outerShdw>
                </a:effectLst>
                <a:latin typeface="Eras Medium ITC" panose="020B0602030504020804" pitchFamily="34" charset="0"/>
              </a:rPr>
              <a:t>CA : an ubiquitous enzyme !</a:t>
            </a:r>
          </a:p>
        </p:txBody>
      </p:sp>
      <p:pic>
        <p:nvPicPr>
          <p:cNvPr id="2" name="Image 1">
            <a:extLst>
              <a:ext uri="{FF2B5EF4-FFF2-40B4-BE49-F238E27FC236}">
                <a16:creationId xmlns:a16="http://schemas.microsoft.com/office/drawing/2014/main" id="{5FA1C0D8-B892-4063-B519-98B1485EC4E8}"/>
              </a:ext>
            </a:extLst>
          </p:cNvPr>
          <p:cNvPicPr>
            <a:picLocks noChangeAspect="1"/>
          </p:cNvPicPr>
          <p:nvPr/>
        </p:nvPicPr>
        <p:blipFill>
          <a:blip r:embed="rId6"/>
          <a:stretch>
            <a:fillRect/>
          </a:stretch>
        </p:blipFill>
        <p:spPr>
          <a:xfrm>
            <a:off x="417691" y="1141436"/>
            <a:ext cx="3818096" cy="4982833"/>
          </a:xfrm>
          <a:prstGeom prst="rect">
            <a:avLst/>
          </a:prstGeom>
        </p:spPr>
      </p:pic>
      <p:sp>
        <p:nvSpPr>
          <p:cNvPr id="17" name="ZoneTexte 16">
            <a:extLst>
              <a:ext uri="{FF2B5EF4-FFF2-40B4-BE49-F238E27FC236}">
                <a16:creationId xmlns:a16="http://schemas.microsoft.com/office/drawing/2014/main" id="{03B1A550-8F94-4E08-A544-C3A2CBB14181}"/>
              </a:ext>
            </a:extLst>
          </p:cNvPr>
          <p:cNvSpPr txBox="1"/>
          <p:nvPr/>
        </p:nvSpPr>
        <p:spPr>
          <a:xfrm>
            <a:off x="682257" y="6124269"/>
            <a:ext cx="3288963" cy="307777"/>
          </a:xfrm>
          <a:prstGeom prst="rect">
            <a:avLst/>
          </a:prstGeom>
          <a:noFill/>
          <a:ln>
            <a:noFill/>
          </a:ln>
        </p:spPr>
        <p:txBody>
          <a:bodyPr wrap="square" rtlCol="0">
            <a:spAutoFit/>
          </a:bodyPr>
          <a:lstStyle/>
          <a:p>
            <a:pPr algn="ctr"/>
            <a:r>
              <a:rPr lang="en-US" sz="1400" u="sng" dirty="0">
                <a:effectLst>
                  <a:outerShdw blurRad="38100" dist="38100" dir="2700000" algn="tl">
                    <a:srgbClr val="000000">
                      <a:alpha val="43137"/>
                    </a:srgbClr>
                  </a:outerShdw>
                </a:effectLst>
                <a:latin typeface="Eras Medium ITC" panose="020B0602030504020804" pitchFamily="34" charset="0"/>
              </a:rPr>
              <a:t>Phylogeny of B-class CA</a:t>
            </a:r>
            <a:endParaRPr lang="en-US" sz="1400" u="sng" dirty="0">
              <a:solidFill>
                <a:srgbClr val="C00000"/>
              </a:solidFill>
              <a:effectLst>
                <a:outerShdw blurRad="38100" dist="38100" dir="2700000" algn="tl">
                  <a:srgbClr val="000000">
                    <a:alpha val="43137"/>
                  </a:srgbClr>
                </a:outerShdw>
              </a:effectLst>
              <a:latin typeface="Eras Medium ITC" panose="020B0602030504020804" pitchFamily="34" charset="0"/>
            </a:endParaRPr>
          </a:p>
        </p:txBody>
      </p:sp>
      <p:sp>
        <p:nvSpPr>
          <p:cNvPr id="19" name="ZoneTexte 18">
            <a:extLst>
              <a:ext uri="{FF2B5EF4-FFF2-40B4-BE49-F238E27FC236}">
                <a16:creationId xmlns:a16="http://schemas.microsoft.com/office/drawing/2014/main" id="{4A3D966B-54FF-4CBE-8CD5-153F35EDFF71}"/>
              </a:ext>
            </a:extLst>
          </p:cNvPr>
          <p:cNvSpPr txBox="1"/>
          <p:nvPr/>
        </p:nvSpPr>
        <p:spPr>
          <a:xfrm>
            <a:off x="-192299" y="6553401"/>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Smith et.al, 1999</a:t>
            </a:r>
          </a:p>
        </p:txBody>
      </p:sp>
      <p:sp>
        <p:nvSpPr>
          <p:cNvPr id="20" name="ZoneTexte 19">
            <a:extLst>
              <a:ext uri="{FF2B5EF4-FFF2-40B4-BE49-F238E27FC236}">
                <a16:creationId xmlns:a16="http://schemas.microsoft.com/office/drawing/2014/main" id="{1D74DA28-AAE1-4DBA-8A36-5624D85CF88A}"/>
              </a:ext>
            </a:extLst>
          </p:cNvPr>
          <p:cNvSpPr txBox="1"/>
          <p:nvPr/>
        </p:nvSpPr>
        <p:spPr>
          <a:xfrm>
            <a:off x="4242271" y="1878526"/>
            <a:ext cx="2591551" cy="2031325"/>
          </a:xfrm>
          <a:prstGeom prst="rect">
            <a:avLst/>
          </a:prstGeom>
          <a:noFill/>
        </p:spPr>
        <p:txBody>
          <a:bodyPr wrap="square" rtlCol="0">
            <a:spAutoFit/>
          </a:bodyPr>
          <a:lstStyle/>
          <a:p>
            <a:pPr algn="ctr"/>
            <a:r>
              <a:rPr lang="en-US" b="1" dirty="0">
                <a:solidFill>
                  <a:schemeClr val="accent6">
                    <a:lumMod val="50000"/>
                  </a:schemeClr>
                </a:solidFill>
                <a:effectLst>
                  <a:outerShdw blurRad="38100" dist="38100" dir="2700000" algn="tl">
                    <a:srgbClr val="000000">
                      <a:alpha val="43137"/>
                    </a:srgbClr>
                  </a:outerShdw>
                </a:effectLst>
                <a:latin typeface="Abadi Extra Light" panose="020B0204020104020204" pitchFamily="34" charset="0"/>
              </a:rPr>
              <a:t>Eukaryotes</a:t>
            </a:r>
            <a:r>
              <a:rPr lang="en-US" b="1" dirty="0">
                <a:effectLst>
                  <a:outerShdw blurRad="38100" dist="38100" dir="2700000" algn="tl">
                    <a:srgbClr val="000000">
                      <a:alpha val="43137"/>
                    </a:srgbClr>
                  </a:outerShdw>
                </a:effectLst>
                <a:latin typeface="Abadi Extra Light" panose="020B0204020104020204" pitchFamily="34" charset="0"/>
              </a:rPr>
              <a:t> are in green.</a:t>
            </a:r>
          </a:p>
          <a:p>
            <a:pPr algn="ctr"/>
            <a:endParaRPr lang="en-US" b="1" dirty="0">
              <a:effectLst>
                <a:outerShdw blurRad="38100" dist="38100" dir="2700000" algn="tl">
                  <a:srgbClr val="000000">
                    <a:alpha val="43137"/>
                  </a:srgbClr>
                </a:outerShdw>
              </a:effectLst>
              <a:latin typeface="Abadi Extra Light" panose="020B0204020104020204" pitchFamily="34" charset="0"/>
            </a:endParaRPr>
          </a:p>
          <a:p>
            <a:pPr algn="ctr"/>
            <a:r>
              <a:rPr lang="en-US" b="1" dirty="0">
                <a:effectLst>
                  <a:outerShdw blurRad="38100" dist="38100" dir="2700000" algn="tl">
                    <a:srgbClr val="000000">
                      <a:alpha val="43137"/>
                    </a:srgbClr>
                  </a:outerShdw>
                </a:effectLst>
                <a:latin typeface="Abadi Extra Light" panose="020B0204020104020204" pitchFamily="34" charset="0"/>
              </a:rPr>
              <a:t>Lower eukaryotes in black.</a:t>
            </a:r>
          </a:p>
          <a:p>
            <a:pPr algn="ctr"/>
            <a:endParaRPr lang="en-US" b="1" dirty="0">
              <a:effectLst>
                <a:outerShdw blurRad="38100" dist="38100" dir="2700000" algn="tl">
                  <a:srgbClr val="000000">
                    <a:alpha val="43137"/>
                  </a:srgbClr>
                </a:outerShdw>
              </a:effectLst>
              <a:latin typeface="Abadi Extra Light" panose="020B0204020104020204" pitchFamily="34" charset="0"/>
            </a:endParaRPr>
          </a:p>
          <a:p>
            <a:pPr algn="ctr"/>
            <a:r>
              <a:rPr lang="en-US" b="1" dirty="0">
                <a:solidFill>
                  <a:srgbClr val="FF0000"/>
                </a:solidFill>
                <a:effectLst>
                  <a:outerShdw blurRad="38100" dist="38100" dir="2700000" algn="tl">
                    <a:srgbClr val="000000">
                      <a:alpha val="43137"/>
                    </a:srgbClr>
                  </a:outerShdw>
                </a:effectLst>
                <a:latin typeface="Abadi Extra Light" panose="020B0204020104020204" pitchFamily="34" charset="0"/>
              </a:rPr>
              <a:t>Bacteria</a:t>
            </a:r>
            <a:r>
              <a:rPr lang="en-US" b="1" dirty="0">
                <a:effectLst>
                  <a:outerShdw blurRad="38100" dist="38100" dir="2700000" algn="tl">
                    <a:srgbClr val="000000">
                      <a:alpha val="43137"/>
                    </a:srgbClr>
                  </a:outerShdw>
                </a:effectLst>
                <a:latin typeface="Abadi Extra Light" panose="020B0204020104020204" pitchFamily="34" charset="0"/>
              </a:rPr>
              <a:t> in red.</a:t>
            </a:r>
          </a:p>
          <a:p>
            <a:pPr algn="ctr"/>
            <a:endParaRPr lang="en-US" b="1" dirty="0">
              <a:effectLst>
                <a:outerShdw blurRad="38100" dist="38100" dir="2700000" algn="tl">
                  <a:srgbClr val="000000">
                    <a:alpha val="43137"/>
                  </a:srgbClr>
                </a:outerShdw>
              </a:effectLst>
              <a:latin typeface="Abadi Extra Light" panose="020B0204020104020204" pitchFamily="34" charset="0"/>
            </a:endParaRPr>
          </a:p>
          <a:p>
            <a:pPr algn="ctr"/>
            <a:r>
              <a:rPr lang="en-US" b="1" dirty="0">
                <a:solidFill>
                  <a:schemeClr val="accent5"/>
                </a:solidFill>
                <a:effectLst>
                  <a:outerShdw blurRad="38100" dist="38100" dir="2700000" algn="tl">
                    <a:srgbClr val="000000">
                      <a:alpha val="43137"/>
                    </a:srgbClr>
                  </a:outerShdw>
                </a:effectLst>
                <a:latin typeface="Abadi Extra Light" panose="020B0204020104020204" pitchFamily="34" charset="0"/>
              </a:rPr>
              <a:t>Archaea</a:t>
            </a:r>
            <a:r>
              <a:rPr lang="en-US" b="1" dirty="0">
                <a:effectLst>
                  <a:outerShdw blurRad="38100" dist="38100" dir="2700000" algn="tl">
                    <a:srgbClr val="000000">
                      <a:alpha val="43137"/>
                    </a:srgbClr>
                  </a:outerShdw>
                </a:effectLst>
                <a:latin typeface="Abadi Extra Light" panose="020B0204020104020204" pitchFamily="34" charset="0"/>
              </a:rPr>
              <a:t> in blue.</a:t>
            </a:r>
          </a:p>
        </p:txBody>
      </p:sp>
      <p:sp>
        <p:nvSpPr>
          <p:cNvPr id="22" name="ZoneTexte 21">
            <a:extLst>
              <a:ext uri="{FF2B5EF4-FFF2-40B4-BE49-F238E27FC236}">
                <a16:creationId xmlns:a16="http://schemas.microsoft.com/office/drawing/2014/main" id="{4AB4FC24-E2B1-4B0A-9703-3A7C856CFB1B}"/>
              </a:ext>
            </a:extLst>
          </p:cNvPr>
          <p:cNvSpPr txBox="1"/>
          <p:nvPr/>
        </p:nvSpPr>
        <p:spPr>
          <a:xfrm>
            <a:off x="4235786" y="4646941"/>
            <a:ext cx="2353710" cy="1477328"/>
          </a:xfrm>
          <a:prstGeom prst="rect">
            <a:avLst/>
          </a:prstGeom>
          <a:noFill/>
        </p:spPr>
        <p:txBody>
          <a:bodyPr wrap="square" rtlCol="0">
            <a:spAutoFit/>
          </a:bodyPr>
          <a:lstStyle/>
          <a:p>
            <a:pPr algn="ctr"/>
            <a:r>
              <a:rPr lang="en-US" dirty="0">
                <a:solidFill>
                  <a:schemeClr val="accent5"/>
                </a:solidFill>
                <a:effectLst>
                  <a:outerShdw blurRad="38100" dist="38100" dir="2700000" algn="tl">
                    <a:srgbClr val="000000">
                      <a:alpha val="43137"/>
                    </a:srgbClr>
                  </a:outerShdw>
                </a:effectLst>
                <a:latin typeface="Abadi Extra Light" panose="020B0204020104020204" pitchFamily="34" charset="0"/>
              </a:rPr>
              <a:t>Carbonic anhydrase is a very ancient enzyme.</a:t>
            </a:r>
          </a:p>
          <a:p>
            <a:pPr algn="ctr"/>
            <a:r>
              <a:rPr lang="en-US" dirty="0">
                <a:solidFill>
                  <a:schemeClr val="accent5"/>
                </a:solidFill>
                <a:effectLst>
                  <a:outerShdw blurRad="38100" dist="38100" dir="2700000" algn="tl">
                    <a:srgbClr val="000000">
                      <a:alpha val="43137"/>
                    </a:srgbClr>
                  </a:outerShdw>
                </a:effectLst>
                <a:latin typeface="Abadi Extra Light" panose="020B0204020104020204" pitchFamily="34" charset="0"/>
              </a:rPr>
              <a:t>Root of CA on the tree is estimated around -4.2Ga.</a:t>
            </a:r>
          </a:p>
        </p:txBody>
      </p:sp>
      <p:grpSp>
        <p:nvGrpSpPr>
          <p:cNvPr id="9" name="Groupe 8">
            <a:extLst>
              <a:ext uri="{FF2B5EF4-FFF2-40B4-BE49-F238E27FC236}">
                <a16:creationId xmlns:a16="http://schemas.microsoft.com/office/drawing/2014/main" id="{4553F6A8-EFDB-4E23-8B67-5A289719C081}"/>
              </a:ext>
            </a:extLst>
          </p:cNvPr>
          <p:cNvGrpSpPr/>
          <p:nvPr/>
        </p:nvGrpSpPr>
        <p:grpSpPr>
          <a:xfrm>
            <a:off x="5854834" y="975093"/>
            <a:ext cx="7077668" cy="5709113"/>
            <a:chOff x="5608750" y="582372"/>
            <a:chExt cx="7077668" cy="5709113"/>
          </a:xfrm>
        </p:grpSpPr>
        <p:grpSp>
          <p:nvGrpSpPr>
            <p:cNvPr id="10" name="Groupe 9">
              <a:extLst>
                <a:ext uri="{FF2B5EF4-FFF2-40B4-BE49-F238E27FC236}">
                  <a16:creationId xmlns:a16="http://schemas.microsoft.com/office/drawing/2014/main" id="{88A22C80-1DF3-47DF-8948-B44068CF01D3}"/>
                </a:ext>
              </a:extLst>
            </p:cNvPr>
            <p:cNvGrpSpPr/>
            <p:nvPr/>
          </p:nvGrpSpPr>
          <p:grpSpPr>
            <a:xfrm>
              <a:off x="5608750" y="582372"/>
              <a:ext cx="7077668" cy="3523940"/>
              <a:chOff x="5627800" y="1468197"/>
              <a:chExt cx="7077668" cy="3523940"/>
            </a:xfrm>
          </p:grpSpPr>
          <p:pic>
            <p:nvPicPr>
              <p:cNvPr id="14" name="Picture 2" descr="Image result for bacteria">
                <a:extLst>
                  <a:ext uri="{FF2B5EF4-FFF2-40B4-BE49-F238E27FC236}">
                    <a16:creationId xmlns:a16="http://schemas.microsoft.com/office/drawing/2014/main" id="{3591D4AB-F669-4218-BCDB-76914EA9C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696" y="1469761"/>
                <a:ext cx="2754395" cy="18354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fungi microorganisms">
                <a:extLst>
                  <a:ext uri="{FF2B5EF4-FFF2-40B4-BE49-F238E27FC236}">
                    <a16:creationId xmlns:a16="http://schemas.microsoft.com/office/drawing/2014/main" id="{2DBEC73B-0F6C-4063-8FD7-0220364070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7091" y="1469761"/>
                <a:ext cx="2447218" cy="1835414"/>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13E4DFAF-026A-4EA8-897D-0689553762F2}"/>
                  </a:ext>
                </a:extLst>
              </p:cNvPr>
              <p:cNvSpPr txBox="1"/>
              <p:nvPr/>
            </p:nvSpPr>
            <p:spPr>
              <a:xfrm>
                <a:off x="8285957" y="1468197"/>
                <a:ext cx="2591551" cy="261610"/>
              </a:xfrm>
              <a:prstGeom prst="rect">
                <a:avLst/>
              </a:prstGeom>
              <a:noFill/>
            </p:spPr>
            <p:txBody>
              <a:bodyPr wrap="square" rtlCol="0">
                <a:spAutoFit/>
              </a:bodyPr>
              <a:lstStyle/>
              <a:p>
                <a:pPr algn="ctr"/>
                <a:r>
                  <a:rPr lang="en-US" sz="1100" dirty="0">
                    <a:solidFill>
                      <a:schemeClr val="bg1"/>
                    </a:solidFill>
                    <a:effectLst>
                      <a:outerShdw blurRad="38100" dist="38100" dir="2700000" algn="tl">
                        <a:srgbClr val="000000">
                          <a:alpha val="43137"/>
                        </a:srgbClr>
                      </a:outerShdw>
                    </a:effectLst>
                    <a:latin typeface="Eras Medium ITC" panose="020B0602030504020804" pitchFamily="34" charset="0"/>
                  </a:rPr>
                  <a:t>Fungi</a:t>
                </a:r>
                <a:endParaRPr lang="en-US" sz="1100" i="1" dirty="0">
                  <a:solidFill>
                    <a:schemeClr val="bg1"/>
                  </a:solidFill>
                  <a:effectLst>
                    <a:outerShdw blurRad="38100" dist="38100" dir="2700000" algn="tl">
                      <a:srgbClr val="000000">
                        <a:alpha val="43137"/>
                      </a:srgbClr>
                    </a:outerShdw>
                  </a:effectLst>
                  <a:latin typeface="Eras Medium ITC" panose="020B0602030504020804" pitchFamily="34" charset="0"/>
                </a:endParaRPr>
              </a:p>
            </p:txBody>
          </p:sp>
          <p:sp>
            <p:nvSpPr>
              <p:cNvPr id="21" name="ZoneTexte 20">
                <a:extLst>
                  <a:ext uri="{FF2B5EF4-FFF2-40B4-BE49-F238E27FC236}">
                    <a16:creationId xmlns:a16="http://schemas.microsoft.com/office/drawing/2014/main" id="{3CC3E7AB-956B-459B-8B8F-9DAFAC2DBFF2}"/>
                  </a:ext>
                </a:extLst>
              </p:cNvPr>
              <p:cNvSpPr txBox="1"/>
              <p:nvPr/>
            </p:nvSpPr>
            <p:spPr>
              <a:xfrm>
                <a:off x="5651343" y="1512911"/>
                <a:ext cx="2591551" cy="261610"/>
              </a:xfrm>
              <a:prstGeom prst="rect">
                <a:avLst/>
              </a:prstGeom>
              <a:noFill/>
            </p:spPr>
            <p:txBody>
              <a:bodyPr wrap="square" rtlCol="0">
                <a:spAutoFit/>
              </a:bodyPr>
              <a:lstStyle/>
              <a:p>
                <a:pPr algn="ctr"/>
                <a:r>
                  <a:rPr lang="en-US" sz="1100" dirty="0">
                    <a:solidFill>
                      <a:schemeClr val="bg1"/>
                    </a:solidFill>
                    <a:effectLst>
                      <a:outerShdw blurRad="38100" dist="38100" dir="2700000" algn="tl">
                        <a:srgbClr val="000000">
                          <a:alpha val="43137"/>
                        </a:srgbClr>
                      </a:outerShdw>
                    </a:effectLst>
                    <a:latin typeface="Eras Medium ITC" panose="020B0602030504020804" pitchFamily="34" charset="0"/>
                  </a:rPr>
                  <a:t>Bacteria</a:t>
                </a:r>
              </a:p>
            </p:txBody>
          </p:sp>
          <p:pic>
            <p:nvPicPr>
              <p:cNvPr id="23" name="Picture 6" descr="Image result for lichens">
                <a:extLst>
                  <a:ext uri="{FF2B5EF4-FFF2-40B4-BE49-F238E27FC236}">
                    <a16:creationId xmlns:a16="http://schemas.microsoft.com/office/drawing/2014/main" id="{E037F5A9-BC50-418E-8FFB-2BD7169F55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2695" y="3297124"/>
                <a:ext cx="2754396" cy="16950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moss">
                <a:extLst>
                  <a:ext uri="{FF2B5EF4-FFF2-40B4-BE49-F238E27FC236}">
                    <a16:creationId xmlns:a16="http://schemas.microsoft.com/office/drawing/2014/main" id="{045B2CFC-1022-4638-9F69-536F94D892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27091" y="3305175"/>
                <a:ext cx="2447218" cy="1686962"/>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5E9A8F18-01EF-4076-B391-0A9724B23FC1}"/>
                  </a:ext>
                </a:extLst>
              </p:cNvPr>
              <p:cNvSpPr txBox="1"/>
              <p:nvPr/>
            </p:nvSpPr>
            <p:spPr>
              <a:xfrm>
                <a:off x="10113917" y="3316422"/>
                <a:ext cx="2591551" cy="261610"/>
              </a:xfrm>
              <a:prstGeom prst="rect">
                <a:avLst/>
              </a:prstGeom>
              <a:noFill/>
            </p:spPr>
            <p:txBody>
              <a:bodyPr wrap="square" rtlCol="0">
                <a:spAutoFit/>
              </a:bodyPr>
              <a:lstStyle/>
              <a:p>
                <a:pPr algn="ctr"/>
                <a:r>
                  <a:rPr lang="en-US" sz="1100" dirty="0">
                    <a:solidFill>
                      <a:schemeClr val="bg1"/>
                    </a:solidFill>
                    <a:effectLst>
                      <a:outerShdw blurRad="38100" dist="38100" dir="2700000" algn="tl">
                        <a:srgbClr val="000000">
                          <a:alpha val="43137"/>
                        </a:srgbClr>
                      </a:outerShdw>
                    </a:effectLst>
                    <a:latin typeface="Eras Medium ITC" panose="020B0602030504020804" pitchFamily="34" charset="0"/>
                  </a:rPr>
                  <a:t>Mosses</a:t>
                </a:r>
              </a:p>
            </p:txBody>
          </p:sp>
          <p:sp>
            <p:nvSpPr>
              <p:cNvPr id="26" name="ZoneTexte 25">
                <a:extLst>
                  <a:ext uri="{FF2B5EF4-FFF2-40B4-BE49-F238E27FC236}">
                    <a16:creationId xmlns:a16="http://schemas.microsoft.com/office/drawing/2014/main" id="{1C66D718-C800-4DCB-8999-01BF504FAAEB}"/>
                  </a:ext>
                </a:extLst>
              </p:cNvPr>
              <p:cNvSpPr txBox="1"/>
              <p:nvPr/>
            </p:nvSpPr>
            <p:spPr>
              <a:xfrm>
                <a:off x="5627800" y="3292941"/>
                <a:ext cx="2591551" cy="261610"/>
              </a:xfrm>
              <a:prstGeom prst="rect">
                <a:avLst/>
              </a:prstGeom>
              <a:noFill/>
            </p:spPr>
            <p:txBody>
              <a:bodyPr wrap="square" rtlCol="0">
                <a:spAutoFit/>
              </a:bodyPr>
              <a:lstStyle/>
              <a:p>
                <a:pPr algn="ctr"/>
                <a:r>
                  <a:rPr lang="en-US" sz="1100" dirty="0">
                    <a:solidFill>
                      <a:schemeClr val="bg1"/>
                    </a:solidFill>
                    <a:effectLst>
                      <a:outerShdw blurRad="38100" dist="38100" dir="2700000" algn="tl">
                        <a:srgbClr val="000000">
                          <a:alpha val="43137"/>
                        </a:srgbClr>
                      </a:outerShdw>
                    </a:effectLst>
                    <a:latin typeface="Eras Medium ITC" panose="020B0602030504020804" pitchFamily="34" charset="0"/>
                  </a:rPr>
                  <a:t>Lichens</a:t>
                </a:r>
              </a:p>
            </p:txBody>
          </p:sp>
        </p:grpSp>
        <p:grpSp>
          <p:nvGrpSpPr>
            <p:cNvPr id="11" name="Groupe 10">
              <a:extLst>
                <a:ext uri="{FF2B5EF4-FFF2-40B4-BE49-F238E27FC236}">
                  <a16:creationId xmlns:a16="http://schemas.microsoft.com/office/drawing/2014/main" id="{9E927D43-9CB4-40E6-ACD3-760CD929EB18}"/>
                </a:ext>
              </a:extLst>
            </p:cNvPr>
            <p:cNvGrpSpPr/>
            <p:nvPr/>
          </p:nvGrpSpPr>
          <p:grpSpPr>
            <a:xfrm>
              <a:off x="6553645" y="4097054"/>
              <a:ext cx="5600588" cy="2194431"/>
              <a:chOff x="6553645" y="4097054"/>
              <a:chExt cx="5600588" cy="2194431"/>
            </a:xfrm>
          </p:grpSpPr>
          <p:pic>
            <p:nvPicPr>
              <p:cNvPr id="12" name="Image 11" descr="Une image contenant fleur, chardon&#10;&#10;Description générée automatiquement">
                <a:extLst>
                  <a:ext uri="{FF2B5EF4-FFF2-40B4-BE49-F238E27FC236}">
                    <a16:creationId xmlns:a16="http://schemas.microsoft.com/office/drawing/2014/main" id="{2F3BC5B3-0416-43B9-BE19-AA59434DDB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53645" y="4097054"/>
                <a:ext cx="5201614" cy="2194431"/>
              </a:xfrm>
              <a:prstGeom prst="rect">
                <a:avLst/>
              </a:prstGeom>
            </p:spPr>
          </p:pic>
          <p:sp>
            <p:nvSpPr>
              <p:cNvPr id="13" name="ZoneTexte 12">
                <a:extLst>
                  <a:ext uri="{FF2B5EF4-FFF2-40B4-BE49-F238E27FC236}">
                    <a16:creationId xmlns:a16="http://schemas.microsoft.com/office/drawing/2014/main" id="{70A14BF5-7849-4E2F-8E1C-81CB01A941C5}"/>
                  </a:ext>
                </a:extLst>
              </p:cNvPr>
              <p:cNvSpPr txBox="1"/>
              <p:nvPr/>
            </p:nvSpPr>
            <p:spPr>
              <a:xfrm>
                <a:off x="9562682" y="5976695"/>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Even plants and animals ! </a:t>
                </a:r>
              </a:p>
            </p:txBody>
          </p:sp>
        </p:grpSp>
      </p:grpSp>
    </p:spTree>
    <p:extLst>
      <p:ext uri="{BB962C8B-B14F-4D97-AF65-F5344CB8AC3E}">
        <p14:creationId xmlns:p14="http://schemas.microsoft.com/office/powerpoint/2010/main" val="54892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22" name="Picture 4" descr="Image result for leaf png">
            <a:extLst>
              <a:ext uri="{FF2B5EF4-FFF2-40B4-BE49-F238E27FC236}">
                <a16:creationId xmlns:a16="http://schemas.microsoft.com/office/drawing/2014/main" id="{C56B320D-369B-40A2-9FE8-6DEB890D9910}"/>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e 13">
            <a:extLst>
              <a:ext uri="{FF2B5EF4-FFF2-40B4-BE49-F238E27FC236}">
                <a16:creationId xmlns:a16="http://schemas.microsoft.com/office/drawing/2014/main" id="{D7B3E2B8-10A8-4EDF-AF53-CBCE00F19043}"/>
              </a:ext>
            </a:extLst>
          </p:cNvPr>
          <p:cNvGrpSpPr/>
          <p:nvPr/>
        </p:nvGrpSpPr>
        <p:grpSpPr>
          <a:xfrm>
            <a:off x="3033712" y="-618573"/>
            <a:ext cx="6124575" cy="8072806"/>
            <a:chOff x="3033712" y="-618573"/>
            <a:chExt cx="6124575" cy="8072806"/>
          </a:xfrm>
        </p:grpSpPr>
        <p:pic>
          <p:nvPicPr>
            <p:cNvPr id="10" name="Image 9" descr="Une image contenant alimentation, gâteau, plat, morceau&#10;&#10;Description générée automatiquement">
              <a:extLst>
                <a:ext uri="{FF2B5EF4-FFF2-40B4-BE49-F238E27FC236}">
                  <a16:creationId xmlns:a16="http://schemas.microsoft.com/office/drawing/2014/main" id="{B1A28295-4BDB-4C63-A417-C4C968E16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3712" y="3429000"/>
              <a:ext cx="6124575" cy="4025233"/>
            </a:xfrm>
            <a:prstGeom prst="rect">
              <a:avLst/>
            </a:prstGeom>
          </p:spPr>
        </p:pic>
        <p:pic>
          <p:nvPicPr>
            <p:cNvPr id="7" name="Image 6" descr="Une image contenant assis, table, eau, arbre&#10;&#10;Description générée automatiquement">
              <a:extLst>
                <a:ext uri="{FF2B5EF4-FFF2-40B4-BE49-F238E27FC236}">
                  <a16:creationId xmlns:a16="http://schemas.microsoft.com/office/drawing/2014/main" id="{15FD3C10-F494-4869-8927-D19F0CF968D3}"/>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7500"/>
                      </a14:imgEffect>
                      <a14:imgEffect>
                        <a14:saturation sat="130000"/>
                      </a14:imgEffect>
                    </a14:imgLayer>
                  </a14:imgProps>
                </a:ext>
                <a:ext uri="{28A0092B-C50C-407E-A947-70E740481C1C}">
                  <a14:useLocalDpi xmlns:a14="http://schemas.microsoft.com/office/drawing/2010/main" val="0"/>
                </a:ext>
              </a:extLst>
            </a:blip>
            <a:stretch>
              <a:fillRect/>
            </a:stretch>
          </p:blipFill>
          <p:spPr>
            <a:xfrm>
              <a:off x="4267200" y="-618573"/>
              <a:ext cx="4075801" cy="5835399"/>
            </a:xfrm>
            <a:prstGeom prst="rect">
              <a:avLst/>
            </a:prstGeom>
          </p:spPr>
        </p:pic>
      </p:grpSp>
      <p:grpSp>
        <p:nvGrpSpPr>
          <p:cNvPr id="29" name="Groupe 28">
            <a:extLst>
              <a:ext uri="{FF2B5EF4-FFF2-40B4-BE49-F238E27FC236}">
                <a16:creationId xmlns:a16="http://schemas.microsoft.com/office/drawing/2014/main" id="{4FA295C1-45F0-4E36-A724-D3E9B8FE5B3C}"/>
              </a:ext>
            </a:extLst>
          </p:cNvPr>
          <p:cNvGrpSpPr/>
          <p:nvPr/>
        </p:nvGrpSpPr>
        <p:grpSpPr>
          <a:xfrm>
            <a:off x="3033712" y="-607403"/>
            <a:ext cx="6124575" cy="8072806"/>
            <a:chOff x="3033712" y="-618573"/>
            <a:chExt cx="6124575" cy="8072806"/>
          </a:xfrm>
        </p:grpSpPr>
        <p:pic>
          <p:nvPicPr>
            <p:cNvPr id="30" name="Image 29" descr="Une image contenant alimentation, gâteau, plat, morceau&#10;&#10;Description générée automatiquement">
              <a:extLst>
                <a:ext uri="{FF2B5EF4-FFF2-40B4-BE49-F238E27FC236}">
                  <a16:creationId xmlns:a16="http://schemas.microsoft.com/office/drawing/2014/main" id="{17834892-8A1C-4E9F-9CF0-A14F7834FD35}"/>
                </a:ext>
              </a:extLst>
            </p:cNvPr>
            <p:cNvPicPr>
              <a:picLocks noChangeAspect="1"/>
            </p:cNvPicPr>
            <p:nvPr/>
          </p:nvPicPr>
          <p:blipFill>
            <a:blip r:embed="rId6">
              <a:alphaModFix amt="40000"/>
              <a:extLst>
                <a:ext uri="{28A0092B-C50C-407E-A947-70E740481C1C}">
                  <a14:useLocalDpi xmlns:a14="http://schemas.microsoft.com/office/drawing/2010/main" val="0"/>
                </a:ext>
              </a:extLst>
            </a:blip>
            <a:stretch>
              <a:fillRect/>
            </a:stretch>
          </p:blipFill>
          <p:spPr>
            <a:xfrm>
              <a:off x="3033712" y="3429000"/>
              <a:ext cx="6124575" cy="4025233"/>
            </a:xfrm>
            <a:prstGeom prst="rect">
              <a:avLst/>
            </a:prstGeom>
          </p:spPr>
        </p:pic>
        <p:pic>
          <p:nvPicPr>
            <p:cNvPr id="31" name="Image 30" descr="Une image contenant assis, table, eau, arbre&#10;&#10;Description générée automatiquement">
              <a:extLst>
                <a:ext uri="{FF2B5EF4-FFF2-40B4-BE49-F238E27FC236}">
                  <a16:creationId xmlns:a16="http://schemas.microsoft.com/office/drawing/2014/main" id="{8A28460C-D310-4732-BF02-56AE51B9242A}"/>
                </a:ext>
              </a:extLst>
            </p:cNvPr>
            <p:cNvPicPr>
              <a:picLocks noChangeAspect="1"/>
            </p:cNvPicPr>
            <p:nvPr/>
          </p:nvPicPr>
          <p:blipFill>
            <a:blip r:embed="rId7">
              <a:alphaModFix amt="40000"/>
              <a:extLst>
                <a:ext uri="{BEBA8EAE-BF5A-486C-A8C5-ECC9F3942E4B}">
                  <a14:imgProps xmlns:a14="http://schemas.microsoft.com/office/drawing/2010/main">
                    <a14:imgLayer r:embed="rId8">
                      <a14:imgEffect>
                        <a14:colorTemperature colorTemp="7500"/>
                      </a14:imgEffect>
                      <a14:imgEffect>
                        <a14:saturation sat="130000"/>
                      </a14:imgEffect>
                    </a14:imgLayer>
                  </a14:imgProps>
                </a:ext>
                <a:ext uri="{28A0092B-C50C-407E-A947-70E740481C1C}">
                  <a14:useLocalDpi xmlns:a14="http://schemas.microsoft.com/office/drawing/2010/main" val="0"/>
                </a:ext>
              </a:extLst>
            </a:blip>
            <a:stretch>
              <a:fillRect/>
            </a:stretch>
          </p:blipFill>
          <p:spPr>
            <a:xfrm>
              <a:off x="4267200" y="-618573"/>
              <a:ext cx="4075801" cy="5835399"/>
            </a:xfrm>
            <a:prstGeom prst="rect">
              <a:avLst/>
            </a:prstGeom>
          </p:spPr>
        </p:pic>
      </p:grpSp>
      <p:pic>
        <p:nvPicPr>
          <p:cNvPr id="28" name="Image 27">
            <a:extLst>
              <a:ext uri="{FF2B5EF4-FFF2-40B4-BE49-F238E27FC236}">
                <a16:creationId xmlns:a16="http://schemas.microsoft.com/office/drawing/2014/main" id="{85AA3209-A754-4DF6-85FF-C98921F9CF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478809" flipV="1">
            <a:off x="3494501" y="4821399"/>
            <a:ext cx="1472756" cy="981838"/>
          </a:xfrm>
          <a:prstGeom prst="rect">
            <a:avLst/>
          </a:prstGeom>
          <a:ln>
            <a:noFill/>
          </a:ln>
          <a:effectLst>
            <a:outerShdw blurRad="292100" dist="139700" dir="2700000" algn="tl" rotWithShape="0">
              <a:srgbClr val="333333">
                <a:alpha val="65000"/>
              </a:srgbClr>
            </a:outerShdw>
          </a:effectLst>
        </p:spPr>
      </p:pic>
      <p:sp>
        <p:nvSpPr>
          <p:cNvPr id="49" name="ZoneTexte 48">
            <a:extLst>
              <a:ext uri="{FF2B5EF4-FFF2-40B4-BE49-F238E27FC236}">
                <a16:creationId xmlns:a16="http://schemas.microsoft.com/office/drawing/2014/main" id="{BE6BC1C1-D989-4968-8DB6-0CB1AFCEEDA4}"/>
              </a:ext>
            </a:extLst>
          </p:cNvPr>
          <p:cNvSpPr txBox="1"/>
          <p:nvPr/>
        </p:nvSpPr>
        <p:spPr>
          <a:xfrm>
            <a:off x="8014668" y="186264"/>
            <a:ext cx="4062068" cy="1077218"/>
          </a:xfrm>
          <a:prstGeom prst="rect">
            <a:avLst/>
          </a:prstGeom>
          <a:noFill/>
        </p:spPr>
        <p:txBody>
          <a:bodyPr wrap="square" rtlCol="0">
            <a:spAutoFit/>
          </a:bodyPr>
          <a:lstStyle/>
          <a:p>
            <a:pPr algn="ctr"/>
            <a:r>
              <a:rPr lang="en-US" sz="3200" dirty="0">
                <a:solidFill>
                  <a:srgbClr val="C00000"/>
                </a:solidFill>
                <a:effectLst>
                  <a:outerShdw blurRad="38100" dist="38100" dir="2700000" algn="tl">
                    <a:srgbClr val="000000">
                      <a:alpha val="43137"/>
                    </a:srgbClr>
                  </a:outerShdw>
                </a:effectLst>
                <a:latin typeface="Eras Medium ITC" panose="020B0602030504020804" pitchFamily="34" charset="0"/>
              </a:rPr>
              <a:t>Soils are significant COS contributors ! </a:t>
            </a:r>
          </a:p>
        </p:txBody>
      </p:sp>
    </p:spTree>
    <p:extLst>
      <p:ext uri="{BB962C8B-B14F-4D97-AF65-F5344CB8AC3E}">
        <p14:creationId xmlns:p14="http://schemas.microsoft.com/office/powerpoint/2010/main" val="1310322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22" name="Picture 4" descr="Image result for leaf png">
            <a:extLst>
              <a:ext uri="{FF2B5EF4-FFF2-40B4-BE49-F238E27FC236}">
                <a16:creationId xmlns:a16="http://schemas.microsoft.com/office/drawing/2014/main" id="{C56B320D-369B-40A2-9FE8-6DEB890D9910}"/>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descr="Une image contenant assis, table, eau, arbre&#10;&#10;Description générée automatiquement">
            <a:extLst>
              <a:ext uri="{FF2B5EF4-FFF2-40B4-BE49-F238E27FC236}">
                <a16:creationId xmlns:a16="http://schemas.microsoft.com/office/drawing/2014/main" id="{15FD3C10-F494-4869-8927-D19F0CF968D3}"/>
              </a:ext>
            </a:extLst>
          </p:cNvPr>
          <p:cNvPicPr>
            <a:picLocks noChangeAspect="1"/>
          </p:cNvPicPr>
          <p:nvPr/>
        </p:nvPicPr>
        <p:blipFill>
          <a:blip r:embed="rId6">
            <a:alphaModFix amt="40000"/>
            <a:extLst>
              <a:ext uri="{BEBA8EAE-BF5A-486C-A8C5-ECC9F3942E4B}">
                <a14:imgProps xmlns:a14="http://schemas.microsoft.com/office/drawing/2010/main">
                  <a14:imgLayer r:embed="rId7">
                    <a14:imgEffect>
                      <a14:colorTemperature colorTemp="7500"/>
                    </a14:imgEffect>
                    <a14:imgEffect>
                      <a14:saturation sat="130000"/>
                    </a14:imgEffect>
                  </a14:imgLayer>
                </a14:imgProps>
              </a:ext>
              <a:ext uri="{28A0092B-C50C-407E-A947-70E740481C1C}">
                <a14:useLocalDpi xmlns:a14="http://schemas.microsoft.com/office/drawing/2010/main" val="0"/>
              </a:ext>
            </a:extLst>
          </a:blip>
          <a:stretch>
            <a:fillRect/>
          </a:stretch>
        </p:blipFill>
        <p:spPr>
          <a:xfrm>
            <a:off x="4267200" y="-618573"/>
            <a:ext cx="4075801" cy="5835399"/>
          </a:xfrm>
          <a:prstGeom prst="rect">
            <a:avLst/>
          </a:prstGeom>
        </p:spPr>
      </p:pic>
      <p:pic>
        <p:nvPicPr>
          <p:cNvPr id="30" name="Image 29" descr="Une image contenant alimentation, gâteau, plat, morceau&#10;&#10;Description générée automatiquement">
            <a:extLst>
              <a:ext uri="{FF2B5EF4-FFF2-40B4-BE49-F238E27FC236}">
                <a16:creationId xmlns:a16="http://schemas.microsoft.com/office/drawing/2014/main" id="{17834892-8A1C-4E9F-9CF0-A14F7834FD35}"/>
              </a:ext>
            </a:extLst>
          </p:cNvPr>
          <p:cNvPicPr>
            <a:picLocks noChangeAspect="1"/>
          </p:cNvPicPr>
          <p:nvPr/>
        </p:nvPicPr>
        <p:blipFill>
          <a:blip r:embed="rId8">
            <a:alphaModFix amt="40000"/>
            <a:extLst>
              <a:ext uri="{28A0092B-C50C-407E-A947-70E740481C1C}">
                <a14:useLocalDpi xmlns:a14="http://schemas.microsoft.com/office/drawing/2010/main" val="0"/>
              </a:ext>
            </a:extLst>
          </a:blip>
          <a:stretch>
            <a:fillRect/>
          </a:stretch>
        </p:blipFill>
        <p:spPr>
          <a:xfrm>
            <a:off x="3006079" y="3476107"/>
            <a:ext cx="6124575" cy="4025233"/>
          </a:xfrm>
          <a:prstGeom prst="rect">
            <a:avLst/>
          </a:prstGeom>
        </p:spPr>
      </p:pic>
      <p:pic>
        <p:nvPicPr>
          <p:cNvPr id="28" name="Image 27">
            <a:extLst>
              <a:ext uri="{FF2B5EF4-FFF2-40B4-BE49-F238E27FC236}">
                <a16:creationId xmlns:a16="http://schemas.microsoft.com/office/drawing/2014/main" id="{85AA3209-A754-4DF6-85FF-C98921F9CF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478809" flipV="1">
            <a:off x="3494501" y="4821399"/>
            <a:ext cx="1472756" cy="981838"/>
          </a:xfrm>
          <a:prstGeom prst="rect">
            <a:avLst/>
          </a:prstGeom>
          <a:ln>
            <a:noFill/>
          </a:ln>
          <a:effectLst>
            <a:outerShdw blurRad="292100" dist="139700" dir="2700000" algn="tl" rotWithShape="0">
              <a:srgbClr val="333333">
                <a:alpha val="65000"/>
              </a:srgbClr>
            </a:outerShdw>
          </a:effectLst>
        </p:spPr>
      </p:pic>
      <p:grpSp>
        <p:nvGrpSpPr>
          <p:cNvPr id="19" name="Groupe 18">
            <a:extLst>
              <a:ext uri="{FF2B5EF4-FFF2-40B4-BE49-F238E27FC236}">
                <a16:creationId xmlns:a16="http://schemas.microsoft.com/office/drawing/2014/main" id="{3974B9DC-E3F6-4432-9640-96E9A6EF573E}"/>
              </a:ext>
            </a:extLst>
          </p:cNvPr>
          <p:cNvGrpSpPr/>
          <p:nvPr/>
        </p:nvGrpSpPr>
        <p:grpSpPr>
          <a:xfrm>
            <a:off x="715011" y="1933886"/>
            <a:ext cx="4759298" cy="4843231"/>
            <a:chOff x="715011" y="1933886"/>
            <a:chExt cx="4759298" cy="4843231"/>
          </a:xfrm>
        </p:grpSpPr>
        <p:grpSp>
          <p:nvGrpSpPr>
            <p:cNvPr id="16" name="Groupe 15">
              <a:extLst>
                <a:ext uri="{FF2B5EF4-FFF2-40B4-BE49-F238E27FC236}">
                  <a16:creationId xmlns:a16="http://schemas.microsoft.com/office/drawing/2014/main" id="{494F8D54-F166-45FD-B2EB-DA41A191E78B}"/>
                </a:ext>
              </a:extLst>
            </p:cNvPr>
            <p:cNvGrpSpPr/>
            <p:nvPr/>
          </p:nvGrpSpPr>
          <p:grpSpPr>
            <a:xfrm>
              <a:off x="715011" y="1933886"/>
              <a:ext cx="4759298" cy="2744896"/>
              <a:chOff x="715011" y="1933886"/>
              <a:chExt cx="4759298" cy="2744896"/>
            </a:xfrm>
          </p:grpSpPr>
          <p:grpSp>
            <p:nvGrpSpPr>
              <p:cNvPr id="15" name="Groupe 14">
                <a:extLst>
                  <a:ext uri="{FF2B5EF4-FFF2-40B4-BE49-F238E27FC236}">
                    <a16:creationId xmlns:a16="http://schemas.microsoft.com/office/drawing/2014/main" id="{E8BF7BC9-FD33-4E31-B27D-72C64C5363A2}"/>
                  </a:ext>
                </a:extLst>
              </p:cNvPr>
              <p:cNvGrpSpPr/>
              <p:nvPr/>
            </p:nvGrpSpPr>
            <p:grpSpPr>
              <a:xfrm>
                <a:off x="715011" y="1933886"/>
                <a:ext cx="4759298" cy="2744896"/>
                <a:chOff x="715011" y="1933886"/>
                <a:chExt cx="4759298" cy="2744896"/>
              </a:xfrm>
            </p:grpSpPr>
            <p:pic>
              <p:nvPicPr>
                <p:cNvPr id="32" name="Image 31">
                  <a:extLst>
                    <a:ext uri="{FF2B5EF4-FFF2-40B4-BE49-F238E27FC236}">
                      <a16:creationId xmlns:a16="http://schemas.microsoft.com/office/drawing/2014/main" id="{1D2255CD-CF15-489C-8958-CE501F7984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225096">
                  <a:off x="2471813" y="3302937"/>
                  <a:ext cx="1375845" cy="1375845"/>
                </a:xfrm>
                <a:prstGeom prst="rect">
                  <a:avLst/>
                </a:prstGeom>
              </p:spPr>
            </p:pic>
            <p:pic>
              <p:nvPicPr>
                <p:cNvPr id="4104" name="Picture 8" descr="Image result for ocs molecule">
                  <a:extLst>
                    <a:ext uri="{FF2B5EF4-FFF2-40B4-BE49-F238E27FC236}">
                      <a16:creationId xmlns:a16="http://schemas.microsoft.com/office/drawing/2014/main" id="{1CE3B2F0-27BF-467E-99BA-145FB0030377}"/>
                    </a:ext>
                  </a:extLst>
                </p:cNvPr>
                <p:cNvPicPr>
                  <a:picLocks noChangeAspect="1" noChangeArrowheads="1"/>
                </p:cNvPicPr>
                <p:nvPr/>
              </p:nvPicPr>
              <p:blipFill rotWithShape="1">
                <a:blip r:embed="rId11">
                  <a:clrChange>
                    <a:clrFrom>
                      <a:srgbClr val="F0E2C8"/>
                    </a:clrFrom>
                    <a:clrTo>
                      <a:srgbClr val="F0E2C8">
                        <a:alpha val="0"/>
                      </a:srgbClr>
                    </a:clrTo>
                  </a:clrChange>
                  <a:extLst>
                    <a:ext uri="{28A0092B-C50C-407E-A947-70E740481C1C}">
                      <a14:useLocalDpi xmlns:a14="http://schemas.microsoft.com/office/drawing/2010/main" val="0"/>
                    </a:ext>
                  </a:extLst>
                </a:blip>
                <a:srcRect t="4512" r="11157" b="10130"/>
                <a:stretch/>
              </p:blipFill>
              <p:spPr bwMode="auto">
                <a:xfrm rot="1894115">
                  <a:off x="2381484" y="2338599"/>
                  <a:ext cx="1343026" cy="1087729"/>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0BFB636F-C1E1-4F52-8F19-B278A470344C}"/>
                    </a:ext>
                  </a:extLst>
                </p:cNvPr>
                <p:cNvSpPr txBox="1"/>
                <p:nvPr/>
              </p:nvSpPr>
              <p:spPr>
                <a:xfrm>
                  <a:off x="715011" y="1933886"/>
                  <a:ext cx="4759298" cy="707886"/>
                </a:xfrm>
                <a:prstGeom prst="rect">
                  <a:avLst/>
                </a:prstGeom>
                <a:noFill/>
              </p:spPr>
              <p:txBody>
                <a:bodyPr wrap="square" rtlCol="0">
                  <a:spAutoFit/>
                </a:bodyPr>
                <a:lstStyle/>
                <a:p>
                  <a:pPr algn="ctr"/>
                  <a:r>
                    <a:rPr lang="en-US" sz="4000" dirty="0">
                      <a:solidFill>
                        <a:schemeClr val="accent4"/>
                      </a:solidFill>
                      <a:effectLst>
                        <a:outerShdw blurRad="38100" dist="38100" dir="2700000" algn="tl">
                          <a:srgbClr val="000000">
                            <a:alpha val="43137"/>
                          </a:srgbClr>
                        </a:outerShdw>
                      </a:effectLst>
                      <a:latin typeface="Eras Medium ITC" panose="020B0602030504020804" pitchFamily="34" charset="0"/>
                    </a:rPr>
                    <a:t>COS</a:t>
                  </a:r>
                </a:p>
              </p:txBody>
            </p:sp>
          </p:grpSp>
          <p:sp>
            <p:nvSpPr>
              <p:cNvPr id="36" name="ZoneTexte 35">
                <a:extLst>
                  <a:ext uri="{FF2B5EF4-FFF2-40B4-BE49-F238E27FC236}">
                    <a16:creationId xmlns:a16="http://schemas.microsoft.com/office/drawing/2014/main" id="{7E0A3BB1-50EE-4D60-9583-62903FEF2A19}"/>
                  </a:ext>
                </a:extLst>
              </p:cNvPr>
              <p:cNvSpPr txBox="1"/>
              <p:nvPr/>
            </p:nvSpPr>
            <p:spPr>
              <a:xfrm>
                <a:off x="1216494" y="3570286"/>
                <a:ext cx="1601940" cy="584775"/>
              </a:xfrm>
              <a:prstGeom prst="rect">
                <a:avLst/>
              </a:prstGeom>
              <a:noFill/>
              <a:ln>
                <a:noFill/>
              </a:ln>
            </p:spPr>
            <p:txBody>
              <a:bodyPr wrap="square" rtlCol="0">
                <a:spAutoFit/>
              </a:bodyPr>
              <a:lstStyle/>
              <a:p>
                <a:pPr algn="ctr"/>
                <a:r>
                  <a:rPr lang="en-US" sz="1600" dirty="0">
                    <a:effectLst>
                      <a:outerShdw blurRad="38100" dist="38100" dir="2700000" algn="tl">
                        <a:srgbClr val="000000">
                          <a:alpha val="43137"/>
                        </a:srgbClr>
                      </a:outerShdw>
                    </a:effectLst>
                    <a:latin typeface="Eras Medium ITC" panose="020B0602030504020804" pitchFamily="34" charset="0"/>
                  </a:rPr>
                  <a:t>COS hydrolysis by CA</a:t>
                </a:r>
                <a:endParaRPr lang="en-US" sz="1600" dirty="0">
                  <a:solidFill>
                    <a:srgbClr val="C00000"/>
                  </a:solidFill>
                  <a:effectLst>
                    <a:outerShdw blurRad="38100" dist="38100" dir="2700000" algn="tl">
                      <a:srgbClr val="000000">
                        <a:alpha val="43137"/>
                      </a:srgbClr>
                    </a:outerShdw>
                  </a:effectLst>
                  <a:latin typeface="Eras Medium ITC" panose="020B0602030504020804" pitchFamily="34" charset="0"/>
                </a:endParaRPr>
              </a:p>
            </p:txBody>
          </p:sp>
        </p:grpSp>
        <p:sp>
          <p:nvSpPr>
            <p:cNvPr id="38" name="ZoneTexte 37">
              <a:extLst>
                <a:ext uri="{FF2B5EF4-FFF2-40B4-BE49-F238E27FC236}">
                  <a16:creationId xmlns:a16="http://schemas.microsoft.com/office/drawing/2014/main" id="{05E61067-5D01-418E-A7FA-4C81BEB01CF0}"/>
                </a:ext>
              </a:extLst>
            </p:cNvPr>
            <p:cNvSpPr txBox="1"/>
            <p:nvPr/>
          </p:nvSpPr>
          <p:spPr>
            <a:xfrm>
              <a:off x="900358" y="6515507"/>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Kesselmeier et.al, 1999</a:t>
              </a:r>
            </a:p>
          </p:txBody>
        </p:sp>
      </p:grpSp>
      <p:sp>
        <p:nvSpPr>
          <p:cNvPr id="49" name="ZoneTexte 48">
            <a:extLst>
              <a:ext uri="{FF2B5EF4-FFF2-40B4-BE49-F238E27FC236}">
                <a16:creationId xmlns:a16="http://schemas.microsoft.com/office/drawing/2014/main" id="{BE6BC1C1-D989-4968-8DB6-0CB1AFCEEDA4}"/>
              </a:ext>
            </a:extLst>
          </p:cNvPr>
          <p:cNvSpPr txBox="1"/>
          <p:nvPr/>
        </p:nvSpPr>
        <p:spPr>
          <a:xfrm>
            <a:off x="8014668" y="186264"/>
            <a:ext cx="4062068" cy="1077218"/>
          </a:xfrm>
          <a:prstGeom prst="rect">
            <a:avLst/>
          </a:prstGeom>
          <a:noFill/>
        </p:spPr>
        <p:txBody>
          <a:bodyPr wrap="square" rtlCol="0">
            <a:spAutoFit/>
          </a:bodyPr>
          <a:lstStyle/>
          <a:p>
            <a:pPr algn="ctr"/>
            <a:r>
              <a:rPr lang="en-US" sz="3200" dirty="0">
                <a:solidFill>
                  <a:srgbClr val="C00000"/>
                </a:solidFill>
                <a:effectLst>
                  <a:outerShdw blurRad="38100" dist="38100" dir="2700000" algn="tl">
                    <a:srgbClr val="000000">
                      <a:alpha val="43137"/>
                    </a:srgbClr>
                  </a:outerShdw>
                </a:effectLst>
                <a:latin typeface="Eras Medium ITC" panose="020B0602030504020804" pitchFamily="34" charset="0"/>
              </a:rPr>
              <a:t>Soils are significant COS contributors ! </a:t>
            </a:r>
          </a:p>
        </p:txBody>
      </p:sp>
      <p:grpSp>
        <p:nvGrpSpPr>
          <p:cNvPr id="33" name="Groupe 32">
            <a:extLst>
              <a:ext uri="{FF2B5EF4-FFF2-40B4-BE49-F238E27FC236}">
                <a16:creationId xmlns:a16="http://schemas.microsoft.com/office/drawing/2014/main" id="{85E9BAB3-5524-4C49-84D4-69002CDE8229}"/>
              </a:ext>
            </a:extLst>
          </p:cNvPr>
          <p:cNvGrpSpPr/>
          <p:nvPr/>
        </p:nvGrpSpPr>
        <p:grpSpPr>
          <a:xfrm>
            <a:off x="-297542" y="147749"/>
            <a:ext cx="4435786" cy="1803527"/>
            <a:chOff x="-859667" y="4673977"/>
            <a:chExt cx="4435786" cy="1803527"/>
          </a:xfrm>
        </p:grpSpPr>
        <p:pic>
          <p:nvPicPr>
            <p:cNvPr id="61" name="Image 60">
              <a:extLst>
                <a:ext uri="{FF2B5EF4-FFF2-40B4-BE49-F238E27FC236}">
                  <a16:creationId xmlns:a16="http://schemas.microsoft.com/office/drawing/2014/main" id="{4C536F4C-2FDB-4CD4-A380-37337078BD0E}"/>
                </a:ext>
              </a:extLst>
            </p:cNvPr>
            <p:cNvPicPr>
              <a:picLocks noChangeAspect="1"/>
            </p:cNvPicPr>
            <p:nvPr/>
          </p:nvPicPr>
          <p:blipFill rotWithShape="1">
            <a:blip r:embed="rId9">
              <a:extLst>
                <a:ext uri="{28A0092B-C50C-407E-A947-70E740481C1C}">
                  <a14:useLocalDpi xmlns:a14="http://schemas.microsoft.com/office/drawing/2010/main" val="0"/>
                </a:ext>
              </a:extLst>
            </a:blip>
            <a:srcRect l="54911" t="35484" b="8766"/>
            <a:stretch/>
          </p:blipFill>
          <p:spPr>
            <a:xfrm>
              <a:off x="371506" y="4711980"/>
              <a:ext cx="2141852" cy="1765524"/>
            </a:xfrm>
            <a:prstGeom prst="rect">
              <a:avLst/>
            </a:prstGeom>
            <a:ln>
              <a:noFill/>
            </a:ln>
            <a:effectLst>
              <a:outerShdw blurRad="292100" dist="139700" dir="2700000" algn="tl" rotWithShape="0">
                <a:srgbClr val="333333">
                  <a:alpha val="65000"/>
                </a:srgbClr>
              </a:outerShdw>
            </a:effectLst>
          </p:spPr>
        </p:pic>
        <p:grpSp>
          <p:nvGrpSpPr>
            <p:cNvPr id="27" name="Groupe 26">
              <a:extLst>
                <a:ext uri="{FF2B5EF4-FFF2-40B4-BE49-F238E27FC236}">
                  <a16:creationId xmlns:a16="http://schemas.microsoft.com/office/drawing/2014/main" id="{C368F6D3-AC3F-488E-87D0-9EEA9D3412E1}"/>
                </a:ext>
              </a:extLst>
            </p:cNvPr>
            <p:cNvGrpSpPr/>
            <p:nvPr/>
          </p:nvGrpSpPr>
          <p:grpSpPr>
            <a:xfrm>
              <a:off x="-859667" y="4673977"/>
              <a:ext cx="4435786" cy="1696882"/>
              <a:chOff x="900358" y="4428077"/>
              <a:chExt cx="4435786" cy="1696882"/>
            </a:xfrm>
          </p:grpSpPr>
          <p:grpSp>
            <p:nvGrpSpPr>
              <p:cNvPr id="51" name="Groupe 50">
                <a:extLst>
                  <a:ext uri="{FF2B5EF4-FFF2-40B4-BE49-F238E27FC236}">
                    <a16:creationId xmlns:a16="http://schemas.microsoft.com/office/drawing/2014/main" id="{42F13828-F4F9-44D8-8A25-85B7CB68327F}"/>
                  </a:ext>
                </a:extLst>
              </p:cNvPr>
              <p:cNvGrpSpPr/>
              <p:nvPr/>
            </p:nvGrpSpPr>
            <p:grpSpPr>
              <a:xfrm>
                <a:off x="900358" y="4428077"/>
                <a:ext cx="4435786" cy="1696882"/>
                <a:chOff x="212756" y="-631184"/>
                <a:chExt cx="8982697" cy="2879599"/>
              </a:xfrm>
            </p:grpSpPr>
            <p:sp>
              <p:nvSpPr>
                <p:cNvPr id="52" name="ZoneTexte 51">
                  <a:extLst>
                    <a:ext uri="{FF2B5EF4-FFF2-40B4-BE49-F238E27FC236}">
                      <a16:creationId xmlns:a16="http://schemas.microsoft.com/office/drawing/2014/main" id="{AF76B79D-BAC6-466C-8E23-A4145F7EC10D}"/>
                    </a:ext>
                  </a:extLst>
                </p:cNvPr>
                <p:cNvSpPr txBox="1"/>
                <p:nvPr/>
              </p:nvSpPr>
              <p:spPr>
                <a:xfrm>
                  <a:off x="257173" y="334655"/>
                  <a:ext cx="4759298" cy="567863"/>
                </a:xfrm>
                <a:prstGeom prst="rect">
                  <a:avLst/>
                </a:prstGeom>
                <a:noFill/>
              </p:spPr>
              <p:txBody>
                <a:bodyPr wrap="square" rtlCol="0">
                  <a:spAutoFit/>
                </a:bodyPr>
                <a:lstStyle/>
                <a:p>
                  <a:pPr algn="ctr"/>
                  <a:r>
                    <a:rPr lang="en-US" sz="2000" dirty="0">
                      <a:solidFill>
                        <a:schemeClr val="accent4"/>
                      </a:solidFill>
                      <a:effectLst>
                        <a:outerShdw blurRad="38100" dist="38100" dir="2700000" algn="tl">
                          <a:srgbClr val="000000">
                            <a:alpha val="43137"/>
                          </a:srgbClr>
                        </a:outerShdw>
                      </a:effectLst>
                      <a:latin typeface="Eras Medium ITC" panose="020B0602030504020804" pitchFamily="34" charset="0"/>
                    </a:rPr>
                    <a:t>COS</a:t>
                  </a:r>
                </a:p>
              </p:txBody>
            </p:sp>
            <p:pic>
              <p:nvPicPr>
                <p:cNvPr id="53" name="Image 52">
                  <a:extLst>
                    <a:ext uri="{FF2B5EF4-FFF2-40B4-BE49-F238E27FC236}">
                      <a16:creationId xmlns:a16="http://schemas.microsoft.com/office/drawing/2014/main" id="{44053D8F-BB48-4A70-A87D-9673ACFE3D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72958" y="1066063"/>
                  <a:ext cx="327729" cy="326579"/>
                </a:xfrm>
                <a:prstGeom prst="rect">
                  <a:avLst/>
                </a:prstGeom>
              </p:spPr>
            </p:pic>
            <p:sp>
              <p:nvSpPr>
                <p:cNvPr id="54" name="ZoneTexte 53">
                  <a:extLst>
                    <a:ext uri="{FF2B5EF4-FFF2-40B4-BE49-F238E27FC236}">
                      <a16:creationId xmlns:a16="http://schemas.microsoft.com/office/drawing/2014/main" id="{85F40153-4BE5-4EA8-B302-C2B0DE7683C9}"/>
                    </a:ext>
                  </a:extLst>
                </p:cNvPr>
                <p:cNvSpPr txBox="1"/>
                <p:nvPr/>
              </p:nvSpPr>
              <p:spPr>
                <a:xfrm>
                  <a:off x="212756" y="1428840"/>
                  <a:ext cx="4759298" cy="567863"/>
                </a:xfrm>
                <a:prstGeom prst="rect">
                  <a:avLst/>
                </a:prstGeom>
                <a:noFill/>
              </p:spPr>
              <p:txBody>
                <a:bodyPr wrap="square" rtlCol="0">
                  <a:spAutoFit/>
                </a:bodyPr>
                <a:lstStyle/>
                <a:p>
                  <a:pPr algn="ctr"/>
                  <a:r>
                    <a:rPr lang="en-US" sz="2000" dirty="0">
                      <a:solidFill>
                        <a:schemeClr val="accent1"/>
                      </a:solidFill>
                      <a:effectLst>
                        <a:outerShdw blurRad="38100" dist="38100" dir="2700000" algn="tl">
                          <a:srgbClr val="000000">
                            <a:alpha val="43137"/>
                          </a:srgbClr>
                        </a:outerShdw>
                      </a:effectLst>
                      <a:latin typeface="Eras Medium ITC" panose="020B0602030504020804" pitchFamily="34" charset="0"/>
                    </a:rPr>
                    <a:t>H</a:t>
                  </a:r>
                  <a:r>
                    <a:rPr lang="en-US" sz="2000" baseline="-25000" dirty="0">
                      <a:solidFill>
                        <a:schemeClr val="accent1"/>
                      </a:solidFill>
                      <a:effectLst>
                        <a:outerShdw blurRad="38100" dist="38100" dir="2700000" algn="tl">
                          <a:srgbClr val="000000">
                            <a:alpha val="43137"/>
                          </a:srgbClr>
                        </a:outerShdw>
                      </a:effectLst>
                      <a:latin typeface="Eras Medium ITC" panose="020B0602030504020804" pitchFamily="34" charset="0"/>
                    </a:rPr>
                    <a:t>2</a:t>
                  </a:r>
                  <a:r>
                    <a:rPr lang="en-US" sz="2000" dirty="0">
                      <a:solidFill>
                        <a:schemeClr val="accent1"/>
                      </a:solidFill>
                      <a:effectLst>
                        <a:outerShdw blurRad="38100" dist="38100" dir="2700000" algn="tl">
                          <a:srgbClr val="000000">
                            <a:alpha val="43137"/>
                          </a:srgbClr>
                        </a:outerShdw>
                      </a:effectLst>
                      <a:latin typeface="Eras Medium ITC" panose="020B0602030504020804" pitchFamily="34" charset="0"/>
                    </a:rPr>
                    <a:t>O</a:t>
                  </a:r>
                </a:p>
              </p:txBody>
            </p:sp>
            <p:pic>
              <p:nvPicPr>
                <p:cNvPr id="55" name="Image 54">
                  <a:extLst>
                    <a:ext uri="{FF2B5EF4-FFF2-40B4-BE49-F238E27FC236}">
                      <a16:creationId xmlns:a16="http://schemas.microsoft.com/office/drawing/2014/main" id="{9AA4AD78-E413-44EA-8FC5-A283CE7F8E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22504" y="-631184"/>
                  <a:ext cx="2879602" cy="2879599"/>
                </a:xfrm>
                <a:prstGeom prst="rect">
                  <a:avLst/>
                </a:prstGeom>
              </p:spPr>
            </p:pic>
            <p:sp>
              <p:nvSpPr>
                <p:cNvPr id="56" name="ZoneTexte 55">
                  <a:extLst>
                    <a:ext uri="{FF2B5EF4-FFF2-40B4-BE49-F238E27FC236}">
                      <a16:creationId xmlns:a16="http://schemas.microsoft.com/office/drawing/2014/main" id="{3B684E4F-1947-4982-A02E-806ACF599DD5}"/>
                    </a:ext>
                  </a:extLst>
                </p:cNvPr>
                <p:cNvSpPr txBox="1"/>
                <p:nvPr/>
              </p:nvSpPr>
              <p:spPr>
                <a:xfrm>
                  <a:off x="7711746" y="931347"/>
                  <a:ext cx="1483707" cy="678985"/>
                </a:xfrm>
                <a:prstGeom prst="rect">
                  <a:avLst/>
                </a:prstGeom>
                <a:noFill/>
              </p:spPr>
              <p:txBody>
                <a:bodyPr wrap="square" rtlCol="0">
                  <a:spAutoFit/>
                </a:bodyPr>
                <a:lstStyle/>
                <a:p>
                  <a:pPr algn="ctr"/>
                  <a:r>
                    <a:rPr lang="en-US" sz="2000" dirty="0">
                      <a:solidFill>
                        <a:schemeClr val="accent2"/>
                      </a:solidFill>
                      <a:effectLst>
                        <a:outerShdw blurRad="38100" dist="38100" dir="2700000" algn="tl">
                          <a:srgbClr val="000000">
                            <a:alpha val="43137"/>
                          </a:srgbClr>
                        </a:outerShdw>
                      </a:effectLst>
                      <a:latin typeface="Eras Medium ITC" panose="020B0602030504020804" pitchFamily="34" charset="0"/>
                    </a:rPr>
                    <a:t>H</a:t>
                  </a:r>
                  <a:r>
                    <a:rPr lang="en-US" sz="2000" baseline="-25000" dirty="0">
                      <a:solidFill>
                        <a:schemeClr val="accent2"/>
                      </a:solidFill>
                      <a:effectLst>
                        <a:outerShdw blurRad="38100" dist="38100" dir="2700000" algn="tl">
                          <a:srgbClr val="000000">
                            <a:alpha val="43137"/>
                          </a:srgbClr>
                        </a:outerShdw>
                      </a:effectLst>
                      <a:latin typeface="Eras Medium ITC" panose="020B0602030504020804" pitchFamily="34" charset="0"/>
                    </a:rPr>
                    <a:t>2</a:t>
                  </a:r>
                  <a:r>
                    <a:rPr lang="en-US" sz="2000" dirty="0">
                      <a:solidFill>
                        <a:schemeClr val="accent2"/>
                      </a:solidFill>
                      <a:effectLst>
                        <a:outerShdw blurRad="38100" dist="38100" dir="2700000" algn="tl">
                          <a:srgbClr val="000000">
                            <a:alpha val="43137"/>
                          </a:srgbClr>
                        </a:outerShdw>
                      </a:effectLst>
                      <a:latin typeface="Eras Medium ITC" panose="020B0602030504020804" pitchFamily="34" charset="0"/>
                    </a:rPr>
                    <a:t>S</a:t>
                  </a:r>
                </a:p>
              </p:txBody>
            </p:sp>
          </p:grpSp>
          <p:sp>
            <p:nvSpPr>
              <p:cNvPr id="57" name="ZoneTexte 56">
                <a:extLst>
                  <a:ext uri="{FF2B5EF4-FFF2-40B4-BE49-F238E27FC236}">
                    <a16:creationId xmlns:a16="http://schemas.microsoft.com/office/drawing/2014/main" id="{5A4763BA-E0A1-4BE1-AE65-53F4A4742777}"/>
                  </a:ext>
                </a:extLst>
              </p:cNvPr>
              <p:cNvSpPr txBox="1"/>
              <p:nvPr/>
            </p:nvSpPr>
            <p:spPr>
              <a:xfrm>
                <a:off x="3791650" y="5325195"/>
                <a:ext cx="718350" cy="400110"/>
              </a:xfrm>
              <a:prstGeom prst="rect">
                <a:avLst/>
              </a:prstGeom>
              <a:noFill/>
            </p:spPr>
            <p:txBody>
              <a:bodyPr wrap="square" rtlCol="0">
                <a:spAutoFit/>
              </a:bodyPr>
              <a:lstStyle/>
              <a:p>
                <a:pPr algn="ctr"/>
                <a:r>
                  <a:rPr lang="en-US" sz="2000" dirty="0">
                    <a:solidFill>
                      <a:srgbClr val="C00000"/>
                    </a:solidFill>
                    <a:effectLst>
                      <a:outerShdw blurRad="38100" dist="38100" dir="2700000" algn="tl">
                        <a:srgbClr val="000000">
                          <a:alpha val="43137"/>
                        </a:srgbClr>
                      </a:outerShdw>
                    </a:effectLst>
                    <a:latin typeface="Eras Medium ITC" panose="020B0602030504020804" pitchFamily="34" charset="0"/>
                  </a:rPr>
                  <a:t>CO</a:t>
                </a:r>
                <a:r>
                  <a:rPr lang="en-US" sz="2000" baseline="-25000" dirty="0">
                    <a:solidFill>
                      <a:srgbClr val="C00000"/>
                    </a:solidFill>
                    <a:effectLst>
                      <a:outerShdw blurRad="38100" dist="38100" dir="2700000" algn="tl">
                        <a:srgbClr val="000000">
                          <a:alpha val="43137"/>
                        </a:srgbClr>
                      </a:outerShdw>
                    </a:effectLst>
                    <a:latin typeface="Eras Medium ITC" panose="020B0602030504020804" pitchFamily="34" charset="0"/>
                  </a:rPr>
                  <a:t>2</a:t>
                </a:r>
              </a:p>
            </p:txBody>
          </p:sp>
          <p:pic>
            <p:nvPicPr>
              <p:cNvPr id="59" name="Image 58">
                <a:extLst>
                  <a:ext uri="{FF2B5EF4-FFF2-40B4-BE49-F238E27FC236}">
                    <a16:creationId xmlns:a16="http://schemas.microsoft.com/office/drawing/2014/main" id="{3771431D-B4D5-4B7B-BE9B-C63DC7A98E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64161" y="5449339"/>
                <a:ext cx="161837" cy="192445"/>
              </a:xfrm>
              <a:prstGeom prst="rect">
                <a:avLst/>
              </a:prstGeom>
            </p:spPr>
          </p:pic>
        </p:grpSp>
      </p:grpSp>
    </p:spTree>
    <p:extLst>
      <p:ext uri="{BB962C8B-B14F-4D97-AF65-F5344CB8AC3E}">
        <p14:creationId xmlns:p14="http://schemas.microsoft.com/office/powerpoint/2010/main" val="170440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22" name="Picture 4" descr="Image result for leaf png">
            <a:extLst>
              <a:ext uri="{FF2B5EF4-FFF2-40B4-BE49-F238E27FC236}">
                <a16:creationId xmlns:a16="http://schemas.microsoft.com/office/drawing/2014/main" id="{C56B320D-369B-40A2-9FE8-6DEB890D9910}"/>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a:extLst>
              <a:ext uri="{FF2B5EF4-FFF2-40B4-BE49-F238E27FC236}">
                <a16:creationId xmlns:a16="http://schemas.microsoft.com/office/drawing/2014/main" id="{7165D650-36F9-4D98-88F2-0C3B04ECBEB3}"/>
              </a:ext>
            </a:extLst>
          </p:cNvPr>
          <p:cNvGrpSpPr/>
          <p:nvPr/>
        </p:nvGrpSpPr>
        <p:grpSpPr>
          <a:xfrm>
            <a:off x="3006079" y="-618573"/>
            <a:ext cx="6124575" cy="8119913"/>
            <a:chOff x="3006079" y="-618573"/>
            <a:chExt cx="6124575" cy="8119913"/>
          </a:xfrm>
        </p:grpSpPr>
        <p:pic>
          <p:nvPicPr>
            <p:cNvPr id="7" name="Image 6" descr="Une image contenant assis, table, eau, arbre&#10;&#10;Description générée automatiquement">
              <a:extLst>
                <a:ext uri="{FF2B5EF4-FFF2-40B4-BE49-F238E27FC236}">
                  <a16:creationId xmlns:a16="http://schemas.microsoft.com/office/drawing/2014/main" id="{15FD3C10-F494-4869-8927-D19F0CF968D3}"/>
                </a:ext>
              </a:extLst>
            </p:cNvPr>
            <p:cNvPicPr>
              <a:picLocks noChangeAspect="1"/>
            </p:cNvPicPr>
            <p:nvPr/>
          </p:nvPicPr>
          <p:blipFill>
            <a:blip r:embed="rId6">
              <a:alphaModFix amt="40000"/>
              <a:extLst>
                <a:ext uri="{BEBA8EAE-BF5A-486C-A8C5-ECC9F3942E4B}">
                  <a14:imgProps xmlns:a14="http://schemas.microsoft.com/office/drawing/2010/main">
                    <a14:imgLayer r:embed="rId7">
                      <a14:imgEffect>
                        <a14:colorTemperature colorTemp="7500"/>
                      </a14:imgEffect>
                      <a14:imgEffect>
                        <a14:saturation sat="130000"/>
                      </a14:imgEffect>
                    </a14:imgLayer>
                  </a14:imgProps>
                </a:ext>
                <a:ext uri="{28A0092B-C50C-407E-A947-70E740481C1C}">
                  <a14:useLocalDpi xmlns:a14="http://schemas.microsoft.com/office/drawing/2010/main" val="0"/>
                </a:ext>
              </a:extLst>
            </a:blip>
            <a:stretch>
              <a:fillRect/>
            </a:stretch>
          </p:blipFill>
          <p:spPr>
            <a:xfrm>
              <a:off x="4267200" y="-618573"/>
              <a:ext cx="4075801" cy="5835399"/>
            </a:xfrm>
            <a:prstGeom prst="rect">
              <a:avLst/>
            </a:prstGeom>
          </p:spPr>
        </p:pic>
        <p:pic>
          <p:nvPicPr>
            <p:cNvPr id="30" name="Image 29" descr="Une image contenant alimentation, gâteau, plat, morceau&#10;&#10;Description générée automatiquement">
              <a:extLst>
                <a:ext uri="{FF2B5EF4-FFF2-40B4-BE49-F238E27FC236}">
                  <a16:creationId xmlns:a16="http://schemas.microsoft.com/office/drawing/2014/main" id="{17834892-8A1C-4E9F-9CF0-A14F7834FD35}"/>
                </a:ext>
              </a:extLst>
            </p:cNvPr>
            <p:cNvPicPr>
              <a:picLocks noChangeAspect="1"/>
            </p:cNvPicPr>
            <p:nvPr/>
          </p:nvPicPr>
          <p:blipFill>
            <a:blip r:embed="rId8">
              <a:alphaModFix amt="40000"/>
              <a:extLst>
                <a:ext uri="{28A0092B-C50C-407E-A947-70E740481C1C}">
                  <a14:useLocalDpi xmlns:a14="http://schemas.microsoft.com/office/drawing/2010/main" val="0"/>
                </a:ext>
              </a:extLst>
            </a:blip>
            <a:stretch>
              <a:fillRect/>
            </a:stretch>
          </p:blipFill>
          <p:spPr>
            <a:xfrm>
              <a:off x="3006079" y="3476107"/>
              <a:ext cx="6124575" cy="4025233"/>
            </a:xfrm>
            <a:prstGeom prst="rect">
              <a:avLst/>
            </a:prstGeom>
          </p:spPr>
        </p:pic>
      </p:grpSp>
      <p:pic>
        <p:nvPicPr>
          <p:cNvPr id="28" name="Image 27">
            <a:extLst>
              <a:ext uri="{FF2B5EF4-FFF2-40B4-BE49-F238E27FC236}">
                <a16:creationId xmlns:a16="http://schemas.microsoft.com/office/drawing/2014/main" id="{85AA3209-A754-4DF6-85FF-C98921F9CF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478809" flipV="1">
            <a:off x="3494501" y="4821399"/>
            <a:ext cx="1472756" cy="981838"/>
          </a:xfrm>
          <a:prstGeom prst="rect">
            <a:avLst/>
          </a:prstGeom>
          <a:ln>
            <a:noFill/>
          </a:ln>
          <a:effectLst>
            <a:outerShdw blurRad="292100" dist="139700" dir="2700000" algn="tl" rotWithShape="0">
              <a:srgbClr val="333333">
                <a:alpha val="65000"/>
              </a:srgbClr>
            </a:outerShdw>
          </a:effectLst>
        </p:spPr>
      </p:pic>
      <p:grpSp>
        <p:nvGrpSpPr>
          <p:cNvPr id="19" name="Groupe 18">
            <a:extLst>
              <a:ext uri="{FF2B5EF4-FFF2-40B4-BE49-F238E27FC236}">
                <a16:creationId xmlns:a16="http://schemas.microsoft.com/office/drawing/2014/main" id="{3974B9DC-E3F6-4432-9640-96E9A6EF573E}"/>
              </a:ext>
            </a:extLst>
          </p:cNvPr>
          <p:cNvGrpSpPr/>
          <p:nvPr/>
        </p:nvGrpSpPr>
        <p:grpSpPr>
          <a:xfrm>
            <a:off x="715011" y="1933886"/>
            <a:ext cx="4759298" cy="4843231"/>
            <a:chOff x="715011" y="1933886"/>
            <a:chExt cx="4759298" cy="4843231"/>
          </a:xfrm>
        </p:grpSpPr>
        <p:grpSp>
          <p:nvGrpSpPr>
            <p:cNvPr id="16" name="Groupe 15">
              <a:extLst>
                <a:ext uri="{FF2B5EF4-FFF2-40B4-BE49-F238E27FC236}">
                  <a16:creationId xmlns:a16="http://schemas.microsoft.com/office/drawing/2014/main" id="{494F8D54-F166-45FD-B2EB-DA41A191E78B}"/>
                </a:ext>
              </a:extLst>
            </p:cNvPr>
            <p:cNvGrpSpPr/>
            <p:nvPr/>
          </p:nvGrpSpPr>
          <p:grpSpPr>
            <a:xfrm>
              <a:off x="715011" y="1933886"/>
              <a:ext cx="4759298" cy="2744896"/>
              <a:chOff x="715011" y="1933886"/>
              <a:chExt cx="4759298" cy="2744896"/>
            </a:xfrm>
          </p:grpSpPr>
          <p:grpSp>
            <p:nvGrpSpPr>
              <p:cNvPr id="15" name="Groupe 14">
                <a:extLst>
                  <a:ext uri="{FF2B5EF4-FFF2-40B4-BE49-F238E27FC236}">
                    <a16:creationId xmlns:a16="http://schemas.microsoft.com/office/drawing/2014/main" id="{E8BF7BC9-FD33-4E31-B27D-72C64C5363A2}"/>
                  </a:ext>
                </a:extLst>
              </p:cNvPr>
              <p:cNvGrpSpPr/>
              <p:nvPr/>
            </p:nvGrpSpPr>
            <p:grpSpPr>
              <a:xfrm>
                <a:off x="715011" y="1933886"/>
                <a:ext cx="4759298" cy="2744896"/>
                <a:chOff x="715011" y="1933886"/>
                <a:chExt cx="4759298" cy="2744896"/>
              </a:xfrm>
            </p:grpSpPr>
            <p:pic>
              <p:nvPicPr>
                <p:cNvPr id="32" name="Image 31">
                  <a:extLst>
                    <a:ext uri="{FF2B5EF4-FFF2-40B4-BE49-F238E27FC236}">
                      <a16:creationId xmlns:a16="http://schemas.microsoft.com/office/drawing/2014/main" id="{1D2255CD-CF15-489C-8958-CE501F7984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225096">
                  <a:off x="2471813" y="3302937"/>
                  <a:ext cx="1375845" cy="1375845"/>
                </a:xfrm>
                <a:prstGeom prst="rect">
                  <a:avLst/>
                </a:prstGeom>
              </p:spPr>
            </p:pic>
            <p:pic>
              <p:nvPicPr>
                <p:cNvPr id="4104" name="Picture 8" descr="Image result for ocs molecule">
                  <a:extLst>
                    <a:ext uri="{FF2B5EF4-FFF2-40B4-BE49-F238E27FC236}">
                      <a16:creationId xmlns:a16="http://schemas.microsoft.com/office/drawing/2014/main" id="{1CE3B2F0-27BF-467E-99BA-145FB0030377}"/>
                    </a:ext>
                  </a:extLst>
                </p:cNvPr>
                <p:cNvPicPr>
                  <a:picLocks noChangeAspect="1" noChangeArrowheads="1"/>
                </p:cNvPicPr>
                <p:nvPr/>
              </p:nvPicPr>
              <p:blipFill rotWithShape="1">
                <a:blip r:embed="rId11">
                  <a:clrChange>
                    <a:clrFrom>
                      <a:srgbClr val="F0E2C8"/>
                    </a:clrFrom>
                    <a:clrTo>
                      <a:srgbClr val="F0E2C8">
                        <a:alpha val="0"/>
                      </a:srgbClr>
                    </a:clrTo>
                  </a:clrChange>
                  <a:extLst>
                    <a:ext uri="{28A0092B-C50C-407E-A947-70E740481C1C}">
                      <a14:useLocalDpi xmlns:a14="http://schemas.microsoft.com/office/drawing/2010/main" val="0"/>
                    </a:ext>
                  </a:extLst>
                </a:blip>
                <a:srcRect t="4512" r="11157" b="10130"/>
                <a:stretch/>
              </p:blipFill>
              <p:spPr bwMode="auto">
                <a:xfrm rot="1894115">
                  <a:off x="2381484" y="2338599"/>
                  <a:ext cx="1343026" cy="1087729"/>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0BFB636F-C1E1-4F52-8F19-B278A470344C}"/>
                    </a:ext>
                  </a:extLst>
                </p:cNvPr>
                <p:cNvSpPr txBox="1"/>
                <p:nvPr/>
              </p:nvSpPr>
              <p:spPr>
                <a:xfrm>
                  <a:off x="715011" y="1933886"/>
                  <a:ext cx="4759298" cy="707886"/>
                </a:xfrm>
                <a:prstGeom prst="rect">
                  <a:avLst/>
                </a:prstGeom>
                <a:noFill/>
              </p:spPr>
              <p:txBody>
                <a:bodyPr wrap="square" rtlCol="0">
                  <a:spAutoFit/>
                </a:bodyPr>
                <a:lstStyle/>
                <a:p>
                  <a:pPr algn="ctr"/>
                  <a:r>
                    <a:rPr lang="en-US" sz="4000" dirty="0">
                      <a:solidFill>
                        <a:schemeClr val="accent4"/>
                      </a:solidFill>
                      <a:effectLst>
                        <a:outerShdw blurRad="38100" dist="38100" dir="2700000" algn="tl">
                          <a:srgbClr val="000000">
                            <a:alpha val="43137"/>
                          </a:srgbClr>
                        </a:outerShdw>
                      </a:effectLst>
                      <a:latin typeface="Eras Medium ITC" panose="020B0602030504020804" pitchFamily="34" charset="0"/>
                    </a:rPr>
                    <a:t>COS</a:t>
                  </a:r>
                </a:p>
              </p:txBody>
            </p:sp>
          </p:grpSp>
          <p:sp>
            <p:nvSpPr>
              <p:cNvPr id="36" name="ZoneTexte 35">
                <a:extLst>
                  <a:ext uri="{FF2B5EF4-FFF2-40B4-BE49-F238E27FC236}">
                    <a16:creationId xmlns:a16="http://schemas.microsoft.com/office/drawing/2014/main" id="{7E0A3BB1-50EE-4D60-9583-62903FEF2A19}"/>
                  </a:ext>
                </a:extLst>
              </p:cNvPr>
              <p:cNvSpPr txBox="1"/>
              <p:nvPr/>
            </p:nvSpPr>
            <p:spPr>
              <a:xfrm>
                <a:off x="1216494" y="3570286"/>
                <a:ext cx="1601940" cy="584775"/>
              </a:xfrm>
              <a:prstGeom prst="rect">
                <a:avLst/>
              </a:prstGeom>
              <a:noFill/>
              <a:ln>
                <a:noFill/>
              </a:ln>
            </p:spPr>
            <p:txBody>
              <a:bodyPr wrap="square" rtlCol="0">
                <a:spAutoFit/>
              </a:bodyPr>
              <a:lstStyle/>
              <a:p>
                <a:pPr algn="ctr"/>
                <a:r>
                  <a:rPr lang="en-US" sz="1600" dirty="0">
                    <a:effectLst>
                      <a:outerShdw blurRad="38100" dist="38100" dir="2700000" algn="tl">
                        <a:srgbClr val="000000">
                          <a:alpha val="43137"/>
                        </a:srgbClr>
                      </a:outerShdw>
                    </a:effectLst>
                    <a:latin typeface="Eras Medium ITC" panose="020B0602030504020804" pitchFamily="34" charset="0"/>
                  </a:rPr>
                  <a:t>COS hydrolysis by </a:t>
                </a:r>
                <a:r>
                  <a:rPr lang="en-US" sz="1600" b="1" dirty="0">
                    <a:effectLst>
                      <a:outerShdw blurRad="38100" dist="38100" dir="2700000" algn="tl">
                        <a:srgbClr val="000000">
                          <a:alpha val="43137"/>
                        </a:srgbClr>
                      </a:outerShdw>
                    </a:effectLst>
                    <a:latin typeface="Eras Medium ITC" panose="020B0602030504020804" pitchFamily="34" charset="0"/>
                  </a:rPr>
                  <a:t>CA</a:t>
                </a:r>
                <a:endParaRPr lang="en-US" sz="1600" b="1" dirty="0">
                  <a:solidFill>
                    <a:srgbClr val="C00000"/>
                  </a:solidFill>
                  <a:effectLst>
                    <a:outerShdw blurRad="38100" dist="38100" dir="2700000" algn="tl">
                      <a:srgbClr val="000000">
                        <a:alpha val="43137"/>
                      </a:srgbClr>
                    </a:outerShdw>
                  </a:effectLst>
                  <a:latin typeface="Eras Medium ITC" panose="020B0602030504020804" pitchFamily="34" charset="0"/>
                </a:endParaRPr>
              </a:p>
            </p:txBody>
          </p:sp>
        </p:grpSp>
        <p:sp>
          <p:nvSpPr>
            <p:cNvPr id="38" name="ZoneTexte 37">
              <a:extLst>
                <a:ext uri="{FF2B5EF4-FFF2-40B4-BE49-F238E27FC236}">
                  <a16:creationId xmlns:a16="http://schemas.microsoft.com/office/drawing/2014/main" id="{05E61067-5D01-418E-A7FA-4C81BEB01CF0}"/>
                </a:ext>
              </a:extLst>
            </p:cNvPr>
            <p:cNvSpPr txBox="1"/>
            <p:nvPr/>
          </p:nvSpPr>
          <p:spPr>
            <a:xfrm>
              <a:off x="900358" y="6515507"/>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Kesselmeier et.al, 1999</a:t>
              </a:r>
            </a:p>
          </p:txBody>
        </p:sp>
      </p:grpSp>
      <p:grpSp>
        <p:nvGrpSpPr>
          <p:cNvPr id="25" name="Groupe 24">
            <a:extLst>
              <a:ext uri="{FF2B5EF4-FFF2-40B4-BE49-F238E27FC236}">
                <a16:creationId xmlns:a16="http://schemas.microsoft.com/office/drawing/2014/main" id="{5B2E721C-EADA-40D2-B973-64BCF0A0F3A4}"/>
              </a:ext>
            </a:extLst>
          </p:cNvPr>
          <p:cNvGrpSpPr/>
          <p:nvPr/>
        </p:nvGrpSpPr>
        <p:grpSpPr>
          <a:xfrm>
            <a:off x="6650951" y="1783936"/>
            <a:ext cx="4930401" cy="4993181"/>
            <a:chOff x="6650951" y="1783936"/>
            <a:chExt cx="4930401" cy="4993181"/>
          </a:xfrm>
        </p:grpSpPr>
        <p:grpSp>
          <p:nvGrpSpPr>
            <p:cNvPr id="17" name="Groupe 16">
              <a:extLst>
                <a:ext uri="{FF2B5EF4-FFF2-40B4-BE49-F238E27FC236}">
                  <a16:creationId xmlns:a16="http://schemas.microsoft.com/office/drawing/2014/main" id="{825C6083-906F-4823-8E83-58091926C359}"/>
                </a:ext>
              </a:extLst>
            </p:cNvPr>
            <p:cNvGrpSpPr/>
            <p:nvPr/>
          </p:nvGrpSpPr>
          <p:grpSpPr>
            <a:xfrm>
              <a:off x="6650951" y="1783936"/>
              <a:ext cx="4759298" cy="4255879"/>
              <a:chOff x="6650951" y="1783936"/>
              <a:chExt cx="4759298" cy="4255879"/>
            </a:xfrm>
          </p:grpSpPr>
          <p:pic>
            <p:nvPicPr>
              <p:cNvPr id="39" name="Image 38">
                <a:extLst>
                  <a:ext uri="{FF2B5EF4-FFF2-40B4-BE49-F238E27FC236}">
                    <a16:creationId xmlns:a16="http://schemas.microsoft.com/office/drawing/2014/main" id="{62577CD8-47EE-40D5-B3C4-35E04876CF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7418838">
                <a:off x="7229171" y="2831735"/>
                <a:ext cx="2107189" cy="2107189"/>
              </a:xfrm>
              <a:prstGeom prst="rect">
                <a:avLst/>
              </a:prstGeom>
            </p:spPr>
          </p:pic>
          <p:pic>
            <p:nvPicPr>
              <p:cNvPr id="40" name="Image 39">
                <a:extLst>
                  <a:ext uri="{FF2B5EF4-FFF2-40B4-BE49-F238E27FC236}">
                    <a16:creationId xmlns:a16="http://schemas.microsoft.com/office/drawing/2014/main" id="{BD4E9495-FE51-4A7D-9FC2-963400AA1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478809" flipV="1">
                <a:off x="6971520" y="5057977"/>
                <a:ext cx="1472756" cy="981838"/>
              </a:xfrm>
              <a:prstGeom prst="rect">
                <a:avLst/>
              </a:prstGeom>
              <a:ln>
                <a:noFill/>
              </a:ln>
              <a:effectLst>
                <a:outerShdw blurRad="292100" dist="139700" dir="2700000" algn="tl" rotWithShape="0">
                  <a:srgbClr val="333333">
                    <a:alpha val="65000"/>
                  </a:srgbClr>
                </a:outerShdw>
              </a:effectLst>
            </p:spPr>
          </p:pic>
          <p:pic>
            <p:nvPicPr>
              <p:cNvPr id="41" name="Picture 8" descr="Image result for ocs molecule">
                <a:extLst>
                  <a:ext uri="{FF2B5EF4-FFF2-40B4-BE49-F238E27FC236}">
                    <a16:creationId xmlns:a16="http://schemas.microsoft.com/office/drawing/2014/main" id="{26ACBAED-DF8D-4FFC-B467-DCFA5085EF0F}"/>
                  </a:ext>
                </a:extLst>
              </p:cNvPr>
              <p:cNvPicPr>
                <a:picLocks noChangeAspect="1" noChangeArrowheads="1"/>
              </p:cNvPicPr>
              <p:nvPr/>
            </p:nvPicPr>
            <p:blipFill rotWithShape="1">
              <a:blip r:embed="rId11">
                <a:clrChange>
                  <a:clrFrom>
                    <a:srgbClr val="F0E2C8"/>
                  </a:clrFrom>
                  <a:clrTo>
                    <a:srgbClr val="F0E2C8">
                      <a:alpha val="0"/>
                    </a:srgbClr>
                  </a:clrTo>
                </a:clrChange>
                <a:extLst>
                  <a:ext uri="{28A0092B-C50C-407E-A947-70E740481C1C}">
                    <a14:useLocalDpi xmlns:a14="http://schemas.microsoft.com/office/drawing/2010/main" val="0"/>
                  </a:ext>
                </a:extLst>
              </a:blip>
              <a:srcRect t="4512" r="11157" b="10130"/>
              <a:stretch/>
            </p:blipFill>
            <p:spPr bwMode="auto">
              <a:xfrm rot="1894115">
                <a:off x="8318288" y="2137648"/>
                <a:ext cx="1343026" cy="1087729"/>
              </a:xfrm>
              <a:prstGeom prst="rect">
                <a:avLst/>
              </a:prstGeom>
              <a:noFill/>
              <a:extLst>
                <a:ext uri="{909E8E84-426E-40DD-AFC4-6F175D3DCCD1}">
                  <a14:hiddenFill xmlns:a14="http://schemas.microsoft.com/office/drawing/2010/main">
                    <a:solidFill>
                      <a:srgbClr val="FFFFFF"/>
                    </a:solidFill>
                  </a14:hiddenFill>
                </a:ext>
              </a:extLst>
            </p:spPr>
          </p:pic>
          <p:sp>
            <p:nvSpPr>
              <p:cNvPr id="42" name="ZoneTexte 41">
                <a:extLst>
                  <a:ext uri="{FF2B5EF4-FFF2-40B4-BE49-F238E27FC236}">
                    <a16:creationId xmlns:a16="http://schemas.microsoft.com/office/drawing/2014/main" id="{E4CA397C-F892-407A-B9FD-ADA46787FD8C}"/>
                  </a:ext>
                </a:extLst>
              </p:cNvPr>
              <p:cNvSpPr txBox="1"/>
              <p:nvPr/>
            </p:nvSpPr>
            <p:spPr>
              <a:xfrm>
                <a:off x="6650951" y="1783936"/>
                <a:ext cx="4759298" cy="707886"/>
              </a:xfrm>
              <a:prstGeom prst="rect">
                <a:avLst/>
              </a:prstGeom>
              <a:noFill/>
            </p:spPr>
            <p:txBody>
              <a:bodyPr wrap="square" rtlCol="0">
                <a:spAutoFit/>
              </a:bodyPr>
              <a:lstStyle/>
              <a:p>
                <a:pPr algn="ctr"/>
                <a:r>
                  <a:rPr lang="en-US" sz="4000" dirty="0">
                    <a:solidFill>
                      <a:schemeClr val="accent4"/>
                    </a:solidFill>
                    <a:effectLst>
                      <a:outerShdw blurRad="38100" dist="38100" dir="2700000" algn="tl">
                        <a:srgbClr val="000000">
                          <a:alpha val="43137"/>
                        </a:srgbClr>
                      </a:outerShdw>
                    </a:effectLst>
                    <a:latin typeface="Eras Medium ITC" panose="020B0602030504020804" pitchFamily="34" charset="0"/>
                  </a:rPr>
                  <a:t>COS</a:t>
                </a:r>
              </a:p>
            </p:txBody>
          </p:sp>
          <p:sp>
            <p:nvSpPr>
              <p:cNvPr id="43" name="ZoneTexte 42">
                <a:extLst>
                  <a:ext uri="{FF2B5EF4-FFF2-40B4-BE49-F238E27FC236}">
                    <a16:creationId xmlns:a16="http://schemas.microsoft.com/office/drawing/2014/main" id="{67D7FBD9-6AAD-4A6B-99F3-B13BA2ED211F}"/>
                  </a:ext>
                </a:extLst>
              </p:cNvPr>
              <p:cNvSpPr txBox="1"/>
              <p:nvPr/>
            </p:nvSpPr>
            <p:spPr>
              <a:xfrm>
                <a:off x="8817312" y="3781404"/>
                <a:ext cx="2312526" cy="584775"/>
              </a:xfrm>
              <a:prstGeom prst="rect">
                <a:avLst/>
              </a:prstGeom>
              <a:noFill/>
              <a:ln>
                <a:noFill/>
              </a:ln>
            </p:spPr>
            <p:txBody>
              <a:bodyPr wrap="square" rtlCol="0">
                <a:spAutoFit/>
              </a:bodyPr>
              <a:lstStyle/>
              <a:p>
                <a:pPr algn="ctr"/>
                <a:r>
                  <a:rPr lang="en-US" sz="1600" dirty="0">
                    <a:effectLst>
                      <a:outerShdw blurRad="38100" dist="38100" dir="2700000" algn="tl">
                        <a:srgbClr val="000000">
                          <a:alpha val="43137"/>
                        </a:srgbClr>
                      </a:outerShdw>
                    </a:effectLst>
                    <a:latin typeface="Eras Medium ITC" panose="020B0602030504020804" pitchFamily="34" charset="0"/>
                  </a:rPr>
                  <a:t>Biotic and abiotic COS production in soils</a:t>
                </a:r>
                <a:endParaRPr lang="en-US" sz="1600" dirty="0">
                  <a:solidFill>
                    <a:srgbClr val="C00000"/>
                  </a:solidFill>
                  <a:effectLst>
                    <a:outerShdw blurRad="38100" dist="38100" dir="2700000" algn="tl">
                      <a:srgbClr val="000000">
                        <a:alpha val="43137"/>
                      </a:srgbClr>
                    </a:outerShdw>
                  </a:effectLst>
                  <a:latin typeface="Eras Medium ITC" panose="020B0602030504020804" pitchFamily="34" charset="0"/>
                </a:endParaRPr>
              </a:p>
            </p:txBody>
          </p:sp>
        </p:grpSp>
        <p:sp>
          <p:nvSpPr>
            <p:cNvPr id="45" name="ZoneTexte 44">
              <a:extLst>
                <a:ext uri="{FF2B5EF4-FFF2-40B4-BE49-F238E27FC236}">
                  <a16:creationId xmlns:a16="http://schemas.microsoft.com/office/drawing/2014/main" id="{049D1603-EC16-4FB8-8564-919EA7B5DC37}"/>
                </a:ext>
              </a:extLst>
            </p:cNvPr>
            <p:cNvSpPr txBox="1"/>
            <p:nvPr/>
          </p:nvSpPr>
          <p:spPr>
            <a:xfrm>
              <a:off x="8989801" y="6515507"/>
              <a:ext cx="2591551" cy="261610"/>
            </a:xfrm>
            <a:prstGeom prst="rect">
              <a:avLst/>
            </a:prstGeom>
            <a:noFill/>
          </p:spPr>
          <p:txBody>
            <a:bodyPr wrap="square" rtlCol="0">
              <a:spAutoFit/>
            </a:bodyPr>
            <a:lstStyle/>
            <a:p>
              <a:pPr algn="ctr"/>
              <a:r>
                <a:rPr lang="en-US" sz="1100" dirty="0">
                  <a:effectLst>
                    <a:outerShdw blurRad="38100" dist="38100" dir="2700000" algn="tl">
                      <a:srgbClr val="000000">
                        <a:alpha val="43137"/>
                      </a:srgbClr>
                    </a:outerShdw>
                  </a:effectLst>
                  <a:latin typeface="Eras Medium ITC" panose="020B0602030504020804" pitchFamily="34" charset="0"/>
                </a:rPr>
                <a:t>Source : Whelan et.al, 2018</a:t>
              </a:r>
            </a:p>
          </p:txBody>
        </p:sp>
      </p:grpSp>
      <p:sp>
        <p:nvSpPr>
          <p:cNvPr id="49" name="ZoneTexte 48">
            <a:extLst>
              <a:ext uri="{FF2B5EF4-FFF2-40B4-BE49-F238E27FC236}">
                <a16:creationId xmlns:a16="http://schemas.microsoft.com/office/drawing/2014/main" id="{BE6BC1C1-D989-4968-8DB6-0CB1AFCEEDA4}"/>
              </a:ext>
            </a:extLst>
          </p:cNvPr>
          <p:cNvSpPr txBox="1"/>
          <p:nvPr/>
        </p:nvSpPr>
        <p:spPr>
          <a:xfrm>
            <a:off x="8014668" y="186264"/>
            <a:ext cx="4062068" cy="1077218"/>
          </a:xfrm>
          <a:prstGeom prst="rect">
            <a:avLst/>
          </a:prstGeom>
          <a:noFill/>
        </p:spPr>
        <p:txBody>
          <a:bodyPr wrap="square" rtlCol="0">
            <a:spAutoFit/>
          </a:bodyPr>
          <a:lstStyle/>
          <a:p>
            <a:pPr algn="ctr"/>
            <a:r>
              <a:rPr lang="en-US" sz="3200" dirty="0">
                <a:solidFill>
                  <a:srgbClr val="C00000"/>
                </a:solidFill>
                <a:effectLst>
                  <a:outerShdw blurRad="38100" dist="38100" dir="2700000" algn="tl">
                    <a:srgbClr val="000000">
                      <a:alpha val="43137"/>
                    </a:srgbClr>
                  </a:outerShdw>
                </a:effectLst>
                <a:latin typeface="Eras Medium ITC" panose="020B0602030504020804" pitchFamily="34" charset="0"/>
              </a:rPr>
              <a:t>Soils are significant COS contributors ! </a:t>
            </a:r>
          </a:p>
        </p:txBody>
      </p:sp>
      <p:grpSp>
        <p:nvGrpSpPr>
          <p:cNvPr id="33" name="Groupe 32">
            <a:extLst>
              <a:ext uri="{FF2B5EF4-FFF2-40B4-BE49-F238E27FC236}">
                <a16:creationId xmlns:a16="http://schemas.microsoft.com/office/drawing/2014/main" id="{85E9BAB3-5524-4C49-84D4-69002CDE8229}"/>
              </a:ext>
            </a:extLst>
          </p:cNvPr>
          <p:cNvGrpSpPr/>
          <p:nvPr/>
        </p:nvGrpSpPr>
        <p:grpSpPr>
          <a:xfrm>
            <a:off x="-297542" y="147749"/>
            <a:ext cx="4435786" cy="1803527"/>
            <a:chOff x="-859667" y="4673977"/>
            <a:chExt cx="4435786" cy="1803527"/>
          </a:xfrm>
        </p:grpSpPr>
        <p:pic>
          <p:nvPicPr>
            <p:cNvPr id="61" name="Image 60">
              <a:extLst>
                <a:ext uri="{FF2B5EF4-FFF2-40B4-BE49-F238E27FC236}">
                  <a16:creationId xmlns:a16="http://schemas.microsoft.com/office/drawing/2014/main" id="{4C536F4C-2FDB-4CD4-A380-37337078BD0E}"/>
                </a:ext>
              </a:extLst>
            </p:cNvPr>
            <p:cNvPicPr>
              <a:picLocks noChangeAspect="1"/>
            </p:cNvPicPr>
            <p:nvPr/>
          </p:nvPicPr>
          <p:blipFill rotWithShape="1">
            <a:blip r:embed="rId9">
              <a:extLst>
                <a:ext uri="{28A0092B-C50C-407E-A947-70E740481C1C}">
                  <a14:useLocalDpi xmlns:a14="http://schemas.microsoft.com/office/drawing/2010/main" val="0"/>
                </a:ext>
              </a:extLst>
            </a:blip>
            <a:srcRect l="54911" t="35484" b="8766"/>
            <a:stretch/>
          </p:blipFill>
          <p:spPr>
            <a:xfrm>
              <a:off x="371506" y="4711980"/>
              <a:ext cx="2141852" cy="1765524"/>
            </a:xfrm>
            <a:prstGeom prst="rect">
              <a:avLst/>
            </a:prstGeom>
            <a:ln>
              <a:noFill/>
            </a:ln>
            <a:effectLst>
              <a:outerShdw blurRad="292100" dist="139700" dir="2700000" algn="tl" rotWithShape="0">
                <a:srgbClr val="333333">
                  <a:alpha val="65000"/>
                </a:srgbClr>
              </a:outerShdw>
            </a:effectLst>
          </p:spPr>
        </p:pic>
        <p:grpSp>
          <p:nvGrpSpPr>
            <p:cNvPr id="27" name="Groupe 26">
              <a:extLst>
                <a:ext uri="{FF2B5EF4-FFF2-40B4-BE49-F238E27FC236}">
                  <a16:creationId xmlns:a16="http://schemas.microsoft.com/office/drawing/2014/main" id="{C368F6D3-AC3F-488E-87D0-9EEA9D3412E1}"/>
                </a:ext>
              </a:extLst>
            </p:cNvPr>
            <p:cNvGrpSpPr/>
            <p:nvPr/>
          </p:nvGrpSpPr>
          <p:grpSpPr>
            <a:xfrm>
              <a:off x="-859667" y="4673977"/>
              <a:ext cx="4435786" cy="1696882"/>
              <a:chOff x="900358" y="4428077"/>
              <a:chExt cx="4435786" cy="1696882"/>
            </a:xfrm>
          </p:grpSpPr>
          <p:grpSp>
            <p:nvGrpSpPr>
              <p:cNvPr id="51" name="Groupe 50">
                <a:extLst>
                  <a:ext uri="{FF2B5EF4-FFF2-40B4-BE49-F238E27FC236}">
                    <a16:creationId xmlns:a16="http://schemas.microsoft.com/office/drawing/2014/main" id="{42F13828-F4F9-44D8-8A25-85B7CB68327F}"/>
                  </a:ext>
                </a:extLst>
              </p:cNvPr>
              <p:cNvGrpSpPr/>
              <p:nvPr/>
            </p:nvGrpSpPr>
            <p:grpSpPr>
              <a:xfrm>
                <a:off x="900358" y="4428077"/>
                <a:ext cx="4435786" cy="1696882"/>
                <a:chOff x="212756" y="-631184"/>
                <a:chExt cx="8982697" cy="2879599"/>
              </a:xfrm>
            </p:grpSpPr>
            <p:sp>
              <p:nvSpPr>
                <p:cNvPr id="52" name="ZoneTexte 51">
                  <a:extLst>
                    <a:ext uri="{FF2B5EF4-FFF2-40B4-BE49-F238E27FC236}">
                      <a16:creationId xmlns:a16="http://schemas.microsoft.com/office/drawing/2014/main" id="{AF76B79D-BAC6-466C-8E23-A4145F7EC10D}"/>
                    </a:ext>
                  </a:extLst>
                </p:cNvPr>
                <p:cNvSpPr txBox="1"/>
                <p:nvPr/>
              </p:nvSpPr>
              <p:spPr>
                <a:xfrm>
                  <a:off x="257173" y="334655"/>
                  <a:ext cx="4759298" cy="567863"/>
                </a:xfrm>
                <a:prstGeom prst="rect">
                  <a:avLst/>
                </a:prstGeom>
                <a:noFill/>
              </p:spPr>
              <p:txBody>
                <a:bodyPr wrap="square" rtlCol="0">
                  <a:spAutoFit/>
                </a:bodyPr>
                <a:lstStyle/>
                <a:p>
                  <a:pPr algn="ctr"/>
                  <a:r>
                    <a:rPr lang="en-US" sz="2000" dirty="0">
                      <a:solidFill>
                        <a:schemeClr val="accent4"/>
                      </a:solidFill>
                      <a:effectLst>
                        <a:outerShdw blurRad="38100" dist="38100" dir="2700000" algn="tl">
                          <a:srgbClr val="000000">
                            <a:alpha val="43137"/>
                          </a:srgbClr>
                        </a:outerShdw>
                      </a:effectLst>
                      <a:latin typeface="Eras Medium ITC" panose="020B0602030504020804" pitchFamily="34" charset="0"/>
                    </a:rPr>
                    <a:t>COS</a:t>
                  </a:r>
                </a:p>
              </p:txBody>
            </p:sp>
            <p:pic>
              <p:nvPicPr>
                <p:cNvPr id="53" name="Image 52">
                  <a:extLst>
                    <a:ext uri="{FF2B5EF4-FFF2-40B4-BE49-F238E27FC236}">
                      <a16:creationId xmlns:a16="http://schemas.microsoft.com/office/drawing/2014/main" id="{44053D8F-BB48-4A70-A87D-9673ACFE3D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72958" y="1066063"/>
                  <a:ext cx="327729" cy="326579"/>
                </a:xfrm>
                <a:prstGeom prst="rect">
                  <a:avLst/>
                </a:prstGeom>
              </p:spPr>
            </p:pic>
            <p:sp>
              <p:nvSpPr>
                <p:cNvPr id="54" name="ZoneTexte 53">
                  <a:extLst>
                    <a:ext uri="{FF2B5EF4-FFF2-40B4-BE49-F238E27FC236}">
                      <a16:creationId xmlns:a16="http://schemas.microsoft.com/office/drawing/2014/main" id="{85F40153-4BE5-4EA8-B302-C2B0DE7683C9}"/>
                    </a:ext>
                  </a:extLst>
                </p:cNvPr>
                <p:cNvSpPr txBox="1"/>
                <p:nvPr/>
              </p:nvSpPr>
              <p:spPr>
                <a:xfrm>
                  <a:off x="212756" y="1428840"/>
                  <a:ext cx="4759298" cy="567863"/>
                </a:xfrm>
                <a:prstGeom prst="rect">
                  <a:avLst/>
                </a:prstGeom>
                <a:noFill/>
              </p:spPr>
              <p:txBody>
                <a:bodyPr wrap="square" rtlCol="0">
                  <a:spAutoFit/>
                </a:bodyPr>
                <a:lstStyle/>
                <a:p>
                  <a:pPr algn="ctr"/>
                  <a:r>
                    <a:rPr lang="en-US" sz="2000" dirty="0">
                      <a:solidFill>
                        <a:schemeClr val="accent1"/>
                      </a:solidFill>
                      <a:effectLst>
                        <a:outerShdw blurRad="38100" dist="38100" dir="2700000" algn="tl">
                          <a:srgbClr val="000000">
                            <a:alpha val="43137"/>
                          </a:srgbClr>
                        </a:outerShdw>
                      </a:effectLst>
                      <a:latin typeface="Eras Medium ITC" panose="020B0602030504020804" pitchFamily="34" charset="0"/>
                    </a:rPr>
                    <a:t>H</a:t>
                  </a:r>
                  <a:r>
                    <a:rPr lang="en-US" sz="2000" baseline="-25000" dirty="0">
                      <a:solidFill>
                        <a:schemeClr val="accent1"/>
                      </a:solidFill>
                      <a:effectLst>
                        <a:outerShdw blurRad="38100" dist="38100" dir="2700000" algn="tl">
                          <a:srgbClr val="000000">
                            <a:alpha val="43137"/>
                          </a:srgbClr>
                        </a:outerShdw>
                      </a:effectLst>
                      <a:latin typeface="Eras Medium ITC" panose="020B0602030504020804" pitchFamily="34" charset="0"/>
                    </a:rPr>
                    <a:t>2</a:t>
                  </a:r>
                  <a:r>
                    <a:rPr lang="en-US" sz="2000" dirty="0">
                      <a:solidFill>
                        <a:schemeClr val="accent1"/>
                      </a:solidFill>
                      <a:effectLst>
                        <a:outerShdw blurRad="38100" dist="38100" dir="2700000" algn="tl">
                          <a:srgbClr val="000000">
                            <a:alpha val="43137"/>
                          </a:srgbClr>
                        </a:outerShdw>
                      </a:effectLst>
                      <a:latin typeface="Eras Medium ITC" panose="020B0602030504020804" pitchFamily="34" charset="0"/>
                    </a:rPr>
                    <a:t>O</a:t>
                  </a:r>
                </a:p>
              </p:txBody>
            </p:sp>
            <p:pic>
              <p:nvPicPr>
                <p:cNvPr id="55" name="Image 54">
                  <a:extLst>
                    <a:ext uri="{FF2B5EF4-FFF2-40B4-BE49-F238E27FC236}">
                      <a16:creationId xmlns:a16="http://schemas.microsoft.com/office/drawing/2014/main" id="{9AA4AD78-E413-44EA-8FC5-A283CE7F8E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22504" y="-631184"/>
                  <a:ext cx="2879602" cy="2879599"/>
                </a:xfrm>
                <a:prstGeom prst="rect">
                  <a:avLst/>
                </a:prstGeom>
              </p:spPr>
            </p:pic>
            <p:sp>
              <p:nvSpPr>
                <p:cNvPr id="56" name="ZoneTexte 55">
                  <a:extLst>
                    <a:ext uri="{FF2B5EF4-FFF2-40B4-BE49-F238E27FC236}">
                      <a16:creationId xmlns:a16="http://schemas.microsoft.com/office/drawing/2014/main" id="{3B684E4F-1947-4982-A02E-806ACF599DD5}"/>
                    </a:ext>
                  </a:extLst>
                </p:cNvPr>
                <p:cNvSpPr txBox="1"/>
                <p:nvPr/>
              </p:nvSpPr>
              <p:spPr>
                <a:xfrm>
                  <a:off x="7711746" y="931347"/>
                  <a:ext cx="1483707" cy="678985"/>
                </a:xfrm>
                <a:prstGeom prst="rect">
                  <a:avLst/>
                </a:prstGeom>
                <a:noFill/>
              </p:spPr>
              <p:txBody>
                <a:bodyPr wrap="square" rtlCol="0">
                  <a:spAutoFit/>
                </a:bodyPr>
                <a:lstStyle/>
                <a:p>
                  <a:pPr algn="ctr"/>
                  <a:r>
                    <a:rPr lang="en-US" sz="2000" dirty="0">
                      <a:solidFill>
                        <a:schemeClr val="accent2"/>
                      </a:solidFill>
                      <a:effectLst>
                        <a:outerShdw blurRad="38100" dist="38100" dir="2700000" algn="tl">
                          <a:srgbClr val="000000">
                            <a:alpha val="43137"/>
                          </a:srgbClr>
                        </a:outerShdw>
                      </a:effectLst>
                      <a:latin typeface="Eras Medium ITC" panose="020B0602030504020804" pitchFamily="34" charset="0"/>
                    </a:rPr>
                    <a:t>H</a:t>
                  </a:r>
                  <a:r>
                    <a:rPr lang="en-US" sz="2000" baseline="-25000" dirty="0">
                      <a:solidFill>
                        <a:schemeClr val="accent2"/>
                      </a:solidFill>
                      <a:effectLst>
                        <a:outerShdw blurRad="38100" dist="38100" dir="2700000" algn="tl">
                          <a:srgbClr val="000000">
                            <a:alpha val="43137"/>
                          </a:srgbClr>
                        </a:outerShdw>
                      </a:effectLst>
                      <a:latin typeface="Eras Medium ITC" panose="020B0602030504020804" pitchFamily="34" charset="0"/>
                    </a:rPr>
                    <a:t>2</a:t>
                  </a:r>
                  <a:r>
                    <a:rPr lang="en-US" sz="2000" dirty="0">
                      <a:solidFill>
                        <a:schemeClr val="accent2"/>
                      </a:solidFill>
                      <a:effectLst>
                        <a:outerShdw blurRad="38100" dist="38100" dir="2700000" algn="tl">
                          <a:srgbClr val="000000">
                            <a:alpha val="43137"/>
                          </a:srgbClr>
                        </a:outerShdw>
                      </a:effectLst>
                      <a:latin typeface="Eras Medium ITC" panose="020B0602030504020804" pitchFamily="34" charset="0"/>
                    </a:rPr>
                    <a:t>S</a:t>
                  </a:r>
                </a:p>
              </p:txBody>
            </p:sp>
          </p:grpSp>
          <p:sp>
            <p:nvSpPr>
              <p:cNvPr id="57" name="ZoneTexte 56">
                <a:extLst>
                  <a:ext uri="{FF2B5EF4-FFF2-40B4-BE49-F238E27FC236}">
                    <a16:creationId xmlns:a16="http://schemas.microsoft.com/office/drawing/2014/main" id="{5A4763BA-E0A1-4BE1-AE65-53F4A4742777}"/>
                  </a:ext>
                </a:extLst>
              </p:cNvPr>
              <p:cNvSpPr txBox="1"/>
              <p:nvPr/>
            </p:nvSpPr>
            <p:spPr>
              <a:xfrm>
                <a:off x="3791650" y="5325195"/>
                <a:ext cx="718350" cy="400110"/>
              </a:xfrm>
              <a:prstGeom prst="rect">
                <a:avLst/>
              </a:prstGeom>
              <a:noFill/>
            </p:spPr>
            <p:txBody>
              <a:bodyPr wrap="square" rtlCol="0">
                <a:spAutoFit/>
              </a:bodyPr>
              <a:lstStyle/>
              <a:p>
                <a:pPr algn="ctr"/>
                <a:r>
                  <a:rPr lang="en-US" sz="2000" dirty="0">
                    <a:solidFill>
                      <a:srgbClr val="C00000"/>
                    </a:solidFill>
                    <a:effectLst>
                      <a:outerShdw blurRad="38100" dist="38100" dir="2700000" algn="tl">
                        <a:srgbClr val="000000">
                          <a:alpha val="43137"/>
                        </a:srgbClr>
                      </a:outerShdw>
                    </a:effectLst>
                    <a:latin typeface="Eras Medium ITC" panose="020B0602030504020804" pitchFamily="34" charset="0"/>
                  </a:rPr>
                  <a:t>CO</a:t>
                </a:r>
                <a:r>
                  <a:rPr lang="en-US" sz="2000" baseline="-25000" dirty="0">
                    <a:solidFill>
                      <a:srgbClr val="C00000"/>
                    </a:solidFill>
                    <a:effectLst>
                      <a:outerShdw blurRad="38100" dist="38100" dir="2700000" algn="tl">
                        <a:srgbClr val="000000">
                          <a:alpha val="43137"/>
                        </a:srgbClr>
                      </a:outerShdw>
                    </a:effectLst>
                    <a:latin typeface="Eras Medium ITC" panose="020B0602030504020804" pitchFamily="34" charset="0"/>
                  </a:rPr>
                  <a:t>2</a:t>
                </a:r>
              </a:p>
            </p:txBody>
          </p:sp>
          <p:pic>
            <p:nvPicPr>
              <p:cNvPr id="59" name="Image 58">
                <a:extLst>
                  <a:ext uri="{FF2B5EF4-FFF2-40B4-BE49-F238E27FC236}">
                    <a16:creationId xmlns:a16="http://schemas.microsoft.com/office/drawing/2014/main" id="{3771431D-B4D5-4B7B-BE9B-C63DC7A98E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64161" y="5449339"/>
                <a:ext cx="161837" cy="192445"/>
              </a:xfrm>
              <a:prstGeom prst="rect">
                <a:avLst/>
              </a:prstGeom>
            </p:spPr>
          </p:pic>
        </p:grpSp>
      </p:grpSp>
    </p:spTree>
    <p:extLst>
      <p:ext uri="{BB962C8B-B14F-4D97-AF65-F5344CB8AC3E}">
        <p14:creationId xmlns:p14="http://schemas.microsoft.com/office/powerpoint/2010/main" val="1631973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12000" b="-12000"/>
          </a:stretch>
        </a:blipFill>
        <a:effectLst/>
      </p:bgPr>
    </p:bg>
    <p:spTree>
      <p:nvGrpSpPr>
        <p:cNvPr id="1" name=""/>
        <p:cNvGrpSpPr/>
        <p:nvPr/>
      </p:nvGrpSpPr>
      <p:grpSpPr>
        <a:xfrm>
          <a:off x="0" y="0"/>
          <a:ext cx="0" cy="0"/>
          <a:chOff x="0" y="0"/>
          <a:chExt cx="0" cy="0"/>
        </a:xfrm>
      </p:grpSpPr>
      <p:pic>
        <p:nvPicPr>
          <p:cNvPr id="22" name="Picture 4" descr="Image result for leaf png">
            <a:extLst>
              <a:ext uri="{FF2B5EF4-FFF2-40B4-BE49-F238E27FC236}">
                <a16:creationId xmlns:a16="http://schemas.microsoft.com/office/drawing/2014/main" id="{C56B320D-369B-40A2-9FE8-6DEB890D9910}"/>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artisticPaintBrush brushSize="10"/>
                    </a14:imgEffect>
                  </a14:imgLayer>
                </a14:imgProps>
              </a:ext>
              <a:ext uri="{28A0092B-C50C-407E-A947-70E740481C1C}">
                <a14:useLocalDpi xmlns:a14="http://schemas.microsoft.com/office/drawing/2010/main" val="0"/>
              </a:ext>
            </a:extLst>
          </a:blip>
          <a:srcRect/>
          <a:stretch>
            <a:fillRect/>
          </a:stretch>
        </p:blipFill>
        <p:spPr bwMode="auto">
          <a:xfrm>
            <a:off x="1" y="0"/>
            <a:ext cx="1430020" cy="170137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a:extLst>
              <a:ext uri="{FF2B5EF4-FFF2-40B4-BE49-F238E27FC236}">
                <a16:creationId xmlns:a16="http://schemas.microsoft.com/office/drawing/2014/main" id="{7165D650-36F9-4D98-88F2-0C3B04ECBEB3}"/>
              </a:ext>
            </a:extLst>
          </p:cNvPr>
          <p:cNvGrpSpPr/>
          <p:nvPr/>
        </p:nvGrpSpPr>
        <p:grpSpPr>
          <a:xfrm>
            <a:off x="3151997" y="-618573"/>
            <a:ext cx="6124575" cy="8119913"/>
            <a:chOff x="3006079" y="-618573"/>
            <a:chExt cx="6124575" cy="8119913"/>
          </a:xfrm>
        </p:grpSpPr>
        <p:pic>
          <p:nvPicPr>
            <p:cNvPr id="7" name="Image 6" descr="Une image contenant assis, table, eau, arbre&#10;&#10;Description générée automatiquement">
              <a:extLst>
                <a:ext uri="{FF2B5EF4-FFF2-40B4-BE49-F238E27FC236}">
                  <a16:creationId xmlns:a16="http://schemas.microsoft.com/office/drawing/2014/main" id="{15FD3C10-F494-4869-8927-D19F0CF968D3}"/>
                </a:ext>
              </a:extLst>
            </p:cNvPr>
            <p:cNvPicPr>
              <a:picLocks noChangeAspect="1"/>
            </p:cNvPicPr>
            <p:nvPr/>
          </p:nvPicPr>
          <p:blipFill>
            <a:blip r:embed="rId6">
              <a:alphaModFix amt="40000"/>
              <a:extLst>
                <a:ext uri="{BEBA8EAE-BF5A-486C-A8C5-ECC9F3942E4B}">
                  <a14:imgProps xmlns:a14="http://schemas.microsoft.com/office/drawing/2010/main">
                    <a14:imgLayer r:embed="rId7">
                      <a14:imgEffect>
                        <a14:colorTemperature colorTemp="7500"/>
                      </a14:imgEffect>
                      <a14:imgEffect>
                        <a14:saturation sat="130000"/>
                      </a14:imgEffect>
                    </a14:imgLayer>
                  </a14:imgProps>
                </a:ext>
                <a:ext uri="{28A0092B-C50C-407E-A947-70E740481C1C}">
                  <a14:useLocalDpi xmlns:a14="http://schemas.microsoft.com/office/drawing/2010/main" val="0"/>
                </a:ext>
              </a:extLst>
            </a:blip>
            <a:stretch>
              <a:fillRect/>
            </a:stretch>
          </p:blipFill>
          <p:spPr>
            <a:xfrm>
              <a:off x="4267200" y="-618573"/>
              <a:ext cx="4075801" cy="5835399"/>
            </a:xfrm>
            <a:prstGeom prst="rect">
              <a:avLst/>
            </a:prstGeom>
          </p:spPr>
        </p:pic>
        <p:pic>
          <p:nvPicPr>
            <p:cNvPr id="30" name="Image 29" descr="Une image contenant alimentation, gâteau, plat, morceau&#10;&#10;Description générée automatiquement">
              <a:extLst>
                <a:ext uri="{FF2B5EF4-FFF2-40B4-BE49-F238E27FC236}">
                  <a16:creationId xmlns:a16="http://schemas.microsoft.com/office/drawing/2014/main" id="{17834892-8A1C-4E9F-9CF0-A14F7834FD35}"/>
                </a:ext>
              </a:extLst>
            </p:cNvPr>
            <p:cNvPicPr>
              <a:picLocks noChangeAspect="1"/>
            </p:cNvPicPr>
            <p:nvPr/>
          </p:nvPicPr>
          <p:blipFill>
            <a:blip r:embed="rId8">
              <a:alphaModFix amt="40000"/>
              <a:extLst>
                <a:ext uri="{28A0092B-C50C-407E-A947-70E740481C1C}">
                  <a14:useLocalDpi xmlns:a14="http://schemas.microsoft.com/office/drawing/2010/main" val="0"/>
                </a:ext>
              </a:extLst>
            </a:blip>
            <a:stretch>
              <a:fillRect/>
            </a:stretch>
          </p:blipFill>
          <p:spPr>
            <a:xfrm>
              <a:off x="3006079" y="3476107"/>
              <a:ext cx="6124575" cy="4025233"/>
            </a:xfrm>
            <a:prstGeom prst="rect">
              <a:avLst/>
            </a:prstGeom>
          </p:spPr>
        </p:pic>
      </p:grpSp>
      <p:grpSp>
        <p:nvGrpSpPr>
          <p:cNvPr id="37" name="Groupe 36">
            <a:extLst>
              <a:ext uri="{FF2B5EF4-FFF2-40B4-BE49-F238E27FC236}">
                <a16:creationId xmlns:a16="http://schemas.microsoft.com/office/drawing/2014/main" id="{A3C20115-796B-413B-9B67-63D979F5A744}"/>
              </a:ext>
            </a:extLst>
          </p:cNvPr>
          <p:cNvGrpSpPr/>
          <p:nvPr/>
        </p:nvGrpSpPr>
        <p:grpSpPr>
          <a:xfrm>
            <a:off x="374078" y="1127380"/>
            <a:ext cx="3262562" cy="3233998"/>
            <a:chOff x="4124377" y="1227131"/>
            <a:chExt cx="3888654" cy="3954937"/>
          </a:xfrm>
        </p:grpSpPr>
        <p:sp>
          <p:nvSpPr>
            <p:cNvPr id="44" name="Ellipse 43">
              <a:extLst>
                <a:ext uri="{FF2B5EF4-FFF2-40B4-BE49-F238E27FC236}">
                  <a16:creationId xmlns:a16="http://schemas.microsoft.com/office/drawing/2014/main" id="{5F49D9C1-13D1-4074-AA62-DE6F95A9F6E2}"/>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630753F6-F1EA-4AFE-8662-5A7CF63F41A7}"/>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15F94766-57AF-4350-9F0D-87A28EA05739}"/>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llipse 47">
              <a:extLst>
                <a:ext uri="{FF2B5EF4-FFF2-40B4-BE49-F238E27FC236}">
                  <a16:creationId xmlns:a16="http://schemas.microsoft.com/office/drawing/2014/main" id="{9AA3499D-8963-4CBC-9A0E-6195759E08D0}"/>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Ellipse 49">
              <a:extLst>
                <a:ext uri="{FF2B5EF4-FFF2-40B4-BE49-F238E27FC236}">
                  <a16:creationId xmlns:a16="http://schemas.microsoft.com/office/drawing/2014/main" id="{62769B68-7A52-4529-B2C3-142BD59D41C6}"/>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Ellipse 57">
              <a:extLst>
                <a:ext uri="{FF2B5EF4-FFF2-40B4-BE49-F238E27FC236}">
                  <a16:creationId xmlns:a16="http://schemas.microsoft.com/office/drawing/2014/main" id="{EFF06C48-92CA-4385-8076-314F109B6777}"/>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e 59">
              <a:extLst>
                <a:ext uri="{FF2B5EF4-FFF2-40B4-BE49-F238E27FC236}">
                  <a16:creationId xmlns:a16="http://schemas.microsoft.com/office/drawing/2014/main" id="{2DEFC0D5-8701-4932-9869-800C2479830A}"/>
                </a:ext>
              </a:extLst>
            </p:cNvPr>
            <p:cNvGrpSpPr/>
            <p:nvPr/>
          </p:nvGrpSpPr>
          <p:grpSpPr>
            <a:xfrm>
              <a:off x="4124377" y="1227131"/>
              <a:ext cx="3888654" cy="3954937"/>
              <a:chOff x="3890051" y="1931401"/>
              <a:chExt cx="3997925" cy="3869257"/>
            </a:xfrm>
          </p:grpSpPr>
          <p:grpSp>
            <p:nvGrpSpPr>
              <p:cNvPr id="62" name="Groupe 61">
                <a:extLst>
                  <a:ext uri="{FF2B5EF4-FFF2-40B4-BE49-F238E27FC236}">
                    <a16:creationId xmlns:a16="http://schemas.microsoft.com/office/drawing/2014/main" id="{41D01BBA-25DC-47E1-84CC-976A59F93456}"/>
                  </a:ext>
                </a:extLst>
              </p:cNvPr>
              <p:cNvGrpSpPr/>
              <p:nvPr/>
            </p:nvGrpSpPr>
            <p:grpSpPr>
              <a:xfrm>
                <a:off x="3890051" y="1931401"/>
                <a:ext cx="3997925" cy="3869257"/>
                <a:chOff x="2702388" y="1527679"/>
                <a:chExt cx="5581514" cy="5723077"/>
              </a:xfrm>
            </p:grpSpPr>
            <p:pic>
              <p:nvPicPr>
                <p:cNvPr id="71" name="Image 70">
                  <a:extLst>
                    <a:ext uri="{FF2B5EF4-FFF2-40B4-BE49-F238E27FC236}">
                      <a16:creationId xmlns:a16="http://schemas.microsoft.com/office/drawing/2014/main" id="{DFEA6E90-8DD6-450A-AE62-A1C159394B21}"/>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72" name="Image 71">
                  <a:extLst>
                    <a:ext uri="{FF2B5EF4-FFF2-40B4-BE49-F238E27FC236}">
                      <a16:creationId xmlns:a16="http://schemas.microsoft.com/office/drawing/2014/main" id="{ABDF9935-11CD-4248-86F3-0CC5F51F05BC}"/>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73" name="Image 72">
                  <a:extLst>
                    <a:ext uri="{FF2B5EF4-FFF2-40B4-BE49-F238E27FC236}">
                      <a16:creationId xmlns:a16="http://schemas.microsoft.com/office/drawing/2014/main" id="{2333816B-DC9F-411C-8E20-09A61017E5CE}"/>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74" name="Image 73">
                  <a:extLst>
                    <a:ext uri="{FF2B5EF4-FFF2-40B4-BE49-F238E27FC236}">
                      <a16:creationId xmlns:a16="http://schemas.microsoft.com/office/drawing/2014/main" id="{CF923045-EFD5-4BD2-91A4-B2E2D314FCB9}"/>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75" name="Image 74">
                  <a:extLst>
                    <a:ext uri="{FF2B5EF4-FFF2-40B4-BE49-F238E27FC236}">
                      <a16:creationId xmlns:a16="http://schemas.microsoft.com/office/drawing/2014/main" id="{C1824490-3061-427C-91FB-C75CD2FC5694}"/>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76" name="Image 75">
                  <a:extLst>
                    <a:ext uri="{FF2B5EF4-FFF2-40B4-BE49-F238E27FC236}">
                      <a16:creationId xmlns:a16="http://schemas.microsoft.com/office/drawing/2014/main" id="{0F51EC44-E571-4ABA-8F31-5F4BD31615B9}"/>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77" name="Image 76">
                  <a:extLst>
                    <a:ext uri="{FF2B5EF4-FFF2-40B4-BE49-F238E27FC236}">
                      <a16:creationId xmlns:a16="http://schemas.microsoft.com/office/drawing/2014/main" id="{964F43C1-7F0A-401C-B24D-C93F31A430E2}"/>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63" name="Picture 10" descr="Image result for watercolor microbes png">
                <a:extLst>
                  <a:ext uri="{FF2B5EF4-FFF2-40B4-BE49-F238E27FC236}">
                    <a16:creationId xmlns:a16="http://schemas.microsoft.com/office/drawing/2014/main" id="{2939841B-BCEB-43A5-8325-48FA21FEFA2F}"/>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4" name="Picture 10" descr="Image result for watercolor microbes png">
                <a:extLst>
                  <a:ext uri="{FF2B5EF4-FFF2-40B4-BE49-F238E27FC236}">
                    <a16:creationId xmlns:a16="http://schemas.microsoft.com/office/drawing/2014/main" id="{9BE0C775-4D61-451F-85A5-57B2CD0A5BB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5" name="Picture 12" descr="Image result for watercolor microbes png">
                <a:extLst>
                  <a:ext uri="{FF2B5EF4-FFF2-40B4-BE49-F238E27FC236}">
                    <a16:creationId xmlns:a16="http://schemas.microsoft.com/office/drawing/2014/main" id="{97B62ABC-B1B9-40C9-86F1-189F8B2CCAC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6" name="Picture 12" descr="Image result for watercolor microbes png">
                <a:extLst>
                  <a:ext uri="{FF2B5EF4-FFF2-40B4-BE49-F238E27FC236}">
                    <a16:creationId xmlns:a16="http://schemas.microsoft.com/office/drawing/2014/main" id="{D3FC28BF-0EF4-4F21-8B38-E68EDDDE60D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7" name="Picture 12" descr="Image result for watercolor microbes png">
                <a:extLst>
                  <a:ext uri="{FF2B5EF4-FFF2-40B4-BE49-F238E27FC236}">
                    <a16:creationId xmlns:a16="http://schemas.microsoft.com/office/drawing/2014/main" id="{10F65575-512F-49EF-8FD0-042653D74FD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8" name="Image 67">
                <a:extLst>
                  <a:ext uri="{FF2B5EF4-FFF2-40B4-BE49-F238E27FC236}">
                    <a16:creationId xmlns:a16="http://schemas.microsoft.com/office/drawing/2014/main" id="{3270D63C-8837-4E0D-9996-C306CE217551}"/>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69" name="Image 68">
                <a:extLst>
                  <a:ext uri="{FF2B5EF4-FFF2-40B4-BE49-F238E27FC236}">
                    <a16:creationId xmlns:a16="http://schemas.microsoft.com/office/drawing/2014/main" id="{67B065EE-3E35-4969-9382-E60097E594B1}"/>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70" name="Image 69">
                <a:extLst>
                  <a:ext uri="{FF2B5EF4-FFF2-40B4-BE49-F238E27FC236}">
                    <a16:creationId xmlns:a16="http://schemas.microsoft.com/office/drawing/2014/main" id="{30F671BF-7FDB-42CD-8F8B-D4FB554211FF}"/>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pic>
        <p:nvPicPr>
          <p:cNvPr id="4" name="Image 3" descr="Une image contenant miroir, lumière&#10;&#10;Description générée automatiquement">
            <a:extLst>
              <a:ext uri="{FF2B5EF4-FFF2-40B4-BE49-F238E27FC236}">
                <a16:creationId xmlns:a16="http://schemas.microsoft.com/office/drawing/2014/main" id="{BFA53C89-4589-45ED-8733-30BFBCD163C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866455">
            <a:off x="2475334" y="4480221"/>
            <a:ext cx="2149785" cy="1612339"/>
          </a:xfrm>
          <a:prstGeom prst="rect">
            <a:avLst/>
          </a:prstGeom>
        </p:spPr>
      </p:pic>
      <p:sp>
        <p:nvSpPr>
          <p:cNvPr id="5" name="Forme libre : forme 4">
            <a:extLst>
              <a:ext uri="{FF2B5EF4-FFF2-40B4-BE49-F238E27FC236}">
                <a16:creationId xmlns:a16="http://schemas.microsoft.com/office/drawing/2014/main" id="{AE699FB9-0800-4405-916F-0CFBF6719A5A}"/>
              </a:ext>
            </a:extLst>
          </p:cNvPr>
          <p:cNvSpPr/>
          <p:nvPr/>
        </p:nvSpPr>
        <p:spPr>
          <a:xfrm>
            <a:off x="145915" y="846306"/>
            <a:ext cx="4143983" cy="4163439"/>
          </a:xfrm>
          <a:custGeom>
            <a:avLst/>
            <a:gdLst>
              <a:gd name="connsiteX0" fmla="*/ 4143983 w 4143983"/>
              <a:gd name="connsiteY0" fmla="*/ 3929975 h 4163439"/>
              <a:gd name="connsiteX1" fmla="*/ 4124528 w 4143983"/>
              <a:gd name="connsiteY1" fmla="*/ 3249039 h 4163439"/>
              <a:gd name="connsiteX2" fmla="*/ 4036979 w 4143983"/>
              <a:gd name="connsiteY2" fmla="*/ 2393005 h 4163439"/>
              <a:gd name="connsiteX3" fmla="*/ 3784059 w 4143983"/>
              <a:gd name="connsiteY3" fmla="*/ 1507788 h 4163439"/>
              <a:gd name="connsiteX4" fmla="*/ 3394953 w 4143983"/>
              <a:gd name="connsiteY4" fmla="*/ 758758 h 4163439"/>
              <a:gd name="connsiteX5" fmla="*/ 2704289 w 4143983"/>
              <a:gd name="connsiteY5" fmla="*/ 243192 h 4163439"/>
              <a:gd name="connsiteX6" fmla="*/ 1945532 w 4143983"/>
              <a:gd name="connsiteY6" fmla="*/ 29183 h 4163439"/>
              <a:gd name="connsiteX7" fmla="*/ 953311 w 4143983"/>
              <a:gd name="connsiteY7" fmla="*/ 0 h 4163439"/>
              <a:gd name="connsiteX8" fmla="*/ 350196 w 4143983"/>
              <a:gd name="connsiteY8" fmla="*/ 301558 h 4163439"/>
              <a:gd name="connsiteX9" fmla="*/ 184825 w 4143983"/>
              <a:gd name="connsiteY9" fmla="*/ 671209 h 4163439"/>
              <a:gd name="connsiteX10" fmla="*/ 68094 w 4143983"/>
              <a:gd name="connsiteY10" fmla="*/ 1089498 h 4163439"/>
              <a:gd name="connsiteX11" fmla="*/ 0 w 4143983"/>
              <a:gd name="connsiteY11" fmla="*/ 1566154 h 4163439"/>
              <a:gd name="connsiteX12" fmla="*/ 29183 w 4143983"/>
              <a:gd name="connsiteY12" fmla="*/ 2120630 h 4163439"/>
              <a:gd name="connsiteX13" fmla="*/ 126459 w 4143983"/>
              <a:gd name="connsiteY13" fmla="*/ 2733473 h 4163439"/>
              <a:gd name="connsiteX14" fmla="*/ 505838 w 4143983"/>
              <a:gd name="connsiteY14" fmla="*/ 3180945 h 4163439"/>
              <a:gd name="connsiteX15" fmla="*/ 1128408 w 4143983"/>
              <a:gd name="connsiteY15" fmla="*/ 3608962 h 4163439"/>
              <a:gd name="connsiteX16" fmla="*/ 1974715 w 4143983"/>
              <a:gd name="connsiteY16" fmla="*/ 3706239 h 4163439"/>
              <a:gd name="connsiteX17" fmla="*/ 2791838 w 4143983"/>
              <a:gd name="connsiteY17" fmla="*/ 3852154 h 4163439"/>
              <a:gd name="connsiteX18" fmla="*/ 3219855 w 4143983"/>
              <a:gd name="connsiteY18" fmla="*/ 4124528 h 4163439"/>
              <a:gd name="connsiteX19" fmla="*/ 3307404 w 4143983"/>
              <a:gd name="connsiteY19" fmla="*/ 4163439 h 416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43983" h="4163439">
                <a:moveTo>
                  <a:pt x="4143983" y="3929975"/>
                </a:moveTo>
                <a:lnTo>
                  <a:pt x="4124528" y="3249039"/>
                </a:lnTo>
                <a:lnTo>
                  <a:pt x="4036979" y="2393005"/>
                </a:lnTo>
                <a:lnTo>
                  <a:pt x="3784059" y="1507788"/>
                </a:lnTo>
                <a:lnTo>
                  <a:pt x="3394953" y="758758"/>
                </a:lnTo>
                <a:lnTo>
                  <a:pt x="2704289" y="243192"/>
                </a:lnTo>
                <a:lnTo>
                  <a:pt x="1945532" y="29183"/>
                </a:lnTo>
                <a:lnTo>
                  <a:pt x="953311" y="0"/>
                </a:lnTo>
                <a:lnTo>
                  <a:pt x="350196" y="301558"/>
                </a:lnTo>
                <a:lnTo>
                  <a:pt x="184825" y="671209"/>
                </a:lnTo>
                <a:lnTo>
                  <a:pt x="68094" y="1089498"/>
                </a:lnTo>
                <a:lnTo>
                  <a:pt x="0" y="1566154"/>
                </a:lnTo>
                <a:lnTo>
                  <a:pt x="29183" y="2120630"/>
                </a:lnTo>
                <a:lnTo>
                  <a:pt x="126459" y="2733473"/>
                </a:lnTo>
                <a:lnTo>
                  <a:pt x="505838" y="3180945"/>
                </a:lnTo>
                <a:lnTo>
                  <a:pt x="1128408" y="3608962"/>
                </a:lnTo>
                <a:lnTo>
                  <a:pt x="1974715" y="3706239"/>
                </a:lnTo>
                <a:lnTo>
                  <a:pt x="2791838" y="3852154"/>
                </a:lnTo>
                <a:lnTo>
                  <a:pt x="3219855" y="4124528"/>
                </a:lnTo>
                <a:lnTo>
                  <a:pt x="3307404" y="4163439"/>
                </a:lnTo>
              </a:path>
            </a:pathLst>
          </a:cu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e 77">
            <a:extLst>
              <a:ext uri="{FF2B5EF4-FFF2-40B4-BE49-F238E27FC236}">
                <a16:creationId xmlns:a16="http://schemas.microsoft.com/office/drawing/2014/main" id="{EB7B25DD-C9D3-44EB-8326-C7063A9BBA73}"/>
              </a:ext>
            </a:extLst>
          </p:cNvPr>
          <p:cNvGrpSpPr/>
          <p:nvPr/>
        </p:nvGrpSpPr>
        <p:grpSpPr>
          <a:xfrm>
            <a:off x="4267200" y="5114319"/>
            <a:ext cx="264381" cy="255474"/>
            <a:chOff x="4124377" y="1227131"/>
            <a:chExt cx="3888654" cy="3954937"/>
          </a:xfrm>
        </p:grpSpPr>
        <p:sp>
          <p:nvSpPr>
            <p:cNvPr id="79" name="Ellipse 78">
              <a:extLst>
                <a:ext uri="{FF2B5EF4-FFF2-40B4-BE49-F238E27FC236}">
                  <a16:creationId xmlns:a16="http://schemas.microsoft.com/office/drawing/2014/main" id="{88E4C675-1F7B-4D13-BED4-A779DE9E4B10}"/>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Ellipse 79">
              <a:extLst>
                <a:ext uri="{FF2B5EF4-FFF2-40B4-BE49-F238E27FC236}">
                  <a16:creationId xmlns:a16="http://schemas.microsoft.com/office/drawing/2014/main" id="{8B405CE2-DFD6-47C2-9E89-A8D0F2FD30FC}"/>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Ellipse 80">
              <a:extLst>
                <a:ext uri="{FF2B5EF4-FFF2-40B4-BE49-F238E27FC236}">
                  <a16:creationId xmlns:a16="http://schemas.microsoft.com/office/drawing/2014/main" id="{E1C09034-F7EB-47B9-95D7-1E3BE7EA5AB0}"/>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Ellipse 81">
              <a:extLst>
                <a:ext uri="{FF2B5EF4-FFF2-40B4-BE49-F238E27FC236}">
                  <a16:creationId xmlns:a16="http://schemas.microsoft.com/office/drawing/2014/main" id="{FD284693-CA9B-439F-B5EE-15D7185C10B3}"/>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llipse 82">
              <a:extLst>
                <a:ext uri="{FF2B5EF4-FFF2-40B4-BE49-F238E27FC236}">
                  <a16:creationId xmlns:a16="http://schemas.microsoft.com/office/drawing/2014/main" id="{EB633996-9408-44E5-9D21-6400E2A8B58F}"/>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llipse 83">
              <a:extLst>
                <a:ext uri="{FF2B5EF4-FFF2-40B4-BE49-F238E27FC236}">
                  <a16:creationId xmlns:a16="http://schemas.microsoft.com/office/drawing/2014/main" id="{F814A24C-FC20-44AA-A971-04DC24639795}"/>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e 84">
              <a:extLst>
                <a:ext uri="{FF2B5EF4-FFF2-40B4-BE49-F238E27FC236}">
                  <a16:creationId xmlns:a16="http://schemas.microsoft.com/office/drawing/2014/main" id="{2F105651-414C-4EED-80A7-9E65CE5912F9}"/>
                </a:ext>
              </a:extLst>
            </p:cNvPr>
            <p:cNvGrpSpPr/>
            <p:nvPr/>
          </p:nvGrpSpPr>
          <p:grpSpPr>
            <a:xfrm>
              <a:off x="4124377" y="1227131"/>
              <a:ext cx="3888654" cy="3954937"/>
              <a:chOff x="3890051" y="1931401"/>
              <a:chExt cx="3997925" cy="3869257"/>
            </a:xfrm>
          </p:grpSpPr>
          <p:grpSp>
            <p:nvGrpSpPr>
              <p:cNvPr id="86" name="Groupe 85">
                <a:extLst>
                  <a:ext uri="{FF2B5EF4-FFF2-40B4-BE49-F238E27FC236}">
                    <a16:creationId xmlns:a16="http://schemas.microsoft.com/office/drawing/2014/main" id="{65F8F58C-9363-4436-8B12-E997949AC0CA}"/>
                  </a:ext>
                </a:extLst>
              </p:cNvPr>
              <p:cNvGrpSpPr/>
              <p:nvPr/>
            </p:nvGrpSpPr>
            <p:grpSpPr>
              <a:xfrm>
                <a:off x="3890051" y="1931401"/>
                <a:ext cx="3997925" cy="3869257"/>
                <a:chOff x="2702388" y="1527679"/>
                <a:chExt cx="5581514" cy="5723077"/>
              </a:xfrm>
            </p:grpSpPr>
            <p:pic>
              <p:nvPicPr>
                <p:cNvPr id="95" name="Image 94">
                  <a:extLst>
                    <a:ext uri="{FF2B5EF4-FFF2-40B4-BE49-F238E27FC236}">
                      <a16:creationId xmlns:a16="http://schemas.microsoft.com/office/drawing/2014/main" id="{6BDDCD15-925F-44D9-86F9-19E2752CD20E}"/>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96" name="Image 95">
                  <a:extLst>
                    <a:ext uri="{FF2B5EF4-FFF2-40B4-BE49-F238E27FC236}">
                      <a16:creationId xmlns:a16="http://schemas.microsoft.com/office/drawing/2014/main" id="{719CFEF9-F64F-4AFE-867A-7088E7D6591D}"/>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97" name="Image 96">
                  <a:extLst>
                    <a:ext uri="{FF2B5EF4-FFF2-40B4-BE49-F238E27FC236}">
                      <a16:creationId xmlns:a16="http://schemas.microsoft.com/office/drawing/2014/main" id="{FDC15457-DA9F-4C13-92D2-298C5AAC879A}"/>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98" name="Image 97">
                  <a:extLst>
                    <a:ext uri="{FF2B5EF4-FFF2-40B4-BE49-F238E27FC236}">
                      <a16:creationId xmlns:a16="http://schemas.microsoft.com/office/drawing/2014/main" id="{FDBEE792-0592-4A82-A53A-B81263BA5457}"/>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99" name="Image 98">
                  <a:extLst>
                    <a:ext uri="{FF2B5EF4-FFF2-40B4-BE49-F238E27FC236}">
                      <a16:creationId xmlns:a16="http://schemas.microsoft.com/office/drawing/2014/main" id="{02A6C5C7-998F-46F2-B8C7-7E3A529BC5A2}"/>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100" name="Image 99">
                  <a:extLst>
                    <a:ext uri="{FF2B5EF4-FFF2-40B4-BE49-F238E27FC236}">
                      <a16:creationId xmlns:a16="http://schemas.microsoft.com/office/drawing/2014/main" id="{483EBE01-C254-448B-95D0-1567E3FE0F24}"/>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101" name="Image 100">
                  <a:extLst>
                    <a:ext uri="{FF2B5EF4-FFF2-40B4-BE49-F238E27FC236}">
                      <a16:creationId xmlns:a16="http://schemas.microsoft.com/office/drawing/2014/main" id="{C4811D03-3E95-43D4-B9D2-F9E08D7BEBC8}"/>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87" name="Picture 10" descr="Image result for watercolor microbes png">
                <a:extLst>
                  <a:ext uri="{FF2B5EF4-FFF2-40B4-BE49-F238E27FC236}">
                    <a16:creationId xmlns:a16="http://schemas.microsoft.com/office/drawing/2014/main" id="{96137105-62DB-46F9-948F-DDE04B817FE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88" name="Picture 10" descr="Image result for watercolor microbes png">
                <a:extLst>
                  <a:ext uri="{FF2B5EF4-FFF2-40B4-BE49-F238E27FC236}">
                    <a16:creationId xmlns:a16="http://schemas.microsoft.com/office/drawing/2014/main" id="{DC20D00B-3718-4519-9825-CD9356D0FFE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89" name="Picture 12" descr="Image result for watercolor microbes png">
                <a:extLst>
                  <a:ext uri="{FF2B5EF4-FFF2-40B4-BE49-F238E27FC236}">
                    <a16:creationId xmlns:a16="http://schemas.microsoft.com/office/drawing/2014/main" id="{9A997B3B-6072-46D8-80C1-8AB5CC3DD6C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90" name="Picture 12" descr="Image result for watercolor microbes png">
                <a:extLst>
                  <a:ext uri="{FF2B5EF4-FFF2-40B4-BE49-F238E27FC236}">
                    <a16:creationId xmlns:a16="http://schemas.microsoft.com/office/drawing/2014/main" id="{116FA716-9C6F-4F2D-82A6-4868DC0ACC6F}"/>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91" name="Picture 12" descr="Image result for watercolor microbes png">
                <a:extLst>
                  <a:ext uri="{FF2B5EF4-FFF2-40B4-BE49-F238E27FC236}">
                    <a16:creationId xmlns:a16="http://schemas.microsoft.com/office/drawing/2014/main" id="{CE0EBB77-51FE-4C1B-B64F-96DF9A912E1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92" name="Image 91">
                <a:extLst>
                  <a:ext uri="{FF2B5EF4-FFF2-40B4-BE49-F238E27FC236}">
                    <a16:creationId xmlns:a16="http://schemas.microsoft.com/office/drawing/2014/main" id="{0A47A52A-4543-406D-85E2-66A9EBFD7BA9}"/>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93" name="Image 92">
                <a:extLst>
                  <a:ext uri="{FF2B5EF4-FFF2-40B4-BE49-F238E27FC236}">
                    <a16:creationId xmlns:a16="http://schemas.microsoft.com/office/drawing/2014/main" id="{B9023652-D9CC-4626-82A2-C467044DC996}"/>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94" name="Image 93">
                <a:extLst>
                  <a:ext uri="{FF2B5EF4-FFF2-40B4-BE49-F238E27FC236}">
                    <a16:creationId xmlns:a16="http://schemas.microsoft.com/office/drawing/2014/main" id="{F3FE8020-42E3-4431-80C9-920C95329714}"/>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grpSp>
        <p:nvGrpSpPr>
          <p:cNvPr id="126" name="Groupe 125">
            <a:extLst>
              <a:ext uri="{FF2B5EF4-FFF2-40B4-BE49-F238E27FC236}">
                <a16:creationId xmlns:a16="http://schemas.microsoft.com/office/drawing/2014/main" id="{09E5C367-FF2E-452E-9993-98D7DAC93E05}"/>
              </a:ext>
            </a:extLst>
          </p:cNvPr>
          <p:cNvGrpSpPr/>
          <p:nvPr/>
        </p:nvGrpSpPr>
        <p:grpSpPr>
          <a:xfrm>
            <a:off x="4238649" y="5441408"/>
            <a:ext cx="264381" cy="255474"/>
            <a:chOff x="4124377" y="1227131"/>
            <a:chExt cx="3888654" cy="3954937"/>
          </a:xfrm>
        </p:grpSpPr>
        <p:sp>
          <p:nvSpPr>
            <p:cNvPr id="127" name="Ellipse 126">
              <a:extLst>
                <a:ext uri="{FF2B5EF4-FFF2-40B4-BE49-F238E27FC236}">
                  <a16:creationId xmlns:a16="http://schemas.microsoft.com/office/drawing/2014/main" id="{7FB0E3E4-F206-4C02-BCCA-AA98B667C69C}"/>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Ellipse 127">
              <a:extLst>
                <a:ext uri="{FF2B5EF4-FFF2-40B4-BE49-F238E27FC236}">
                  <a16:creationId xmlns:a16="http://schemas.microsoft.com/office/drawing/2014/main" id="{D6B585DD-A6B5-4607-8662-B94282A9813B}"/>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Ellipse 128">
              <a:extLst>
                <a:ext uri="{FF2B5EF4-FFF2-40B4-BE49-F238E27FC236}">
                  <a16:creationId xmlns:a16="http://schemas.microsoft.com/office/drawing/2014/main" id="{D182AC19-7940-40DF-8060-0EB4253583C6}"/>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Ellipse 129">
              <a:extLst>
                <a:ext uri="{FF2B5EF4-FFF2-40B4-BE49-F238E27FC236}">
                  <a16:creationId xmlns:a16="http://schemas.microsoft.com/office/drawing/2014/main" id="{F50CBA57-DE43-498A-99D8-BC412D929F04}"/>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Ellipse 130">
              <a:extLst>
                <a:ext uri="{FF2B5EF4-FFF2-40B4-BE49-F238E27FC236}">
                  <a16:creationId xmlns:a16="http://schemas.microsoft.com/office/drawing/2014/main" id="{2E207372-0FB1-447D-BAE8-ACD611F3F298}"/>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Ellipse 131">
              <a:extLst>
                <a:ext uri="{FF2B5EF4-FFF2-40B4-BE49-F238E27FC236}">
                  <a16:creationId xmlns:a16="http://schemas.microsoft.com/office/drawing/2014/main" id="{861144B4-D617-486C-B564-A967214E460E}"/>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e 132">
              <a:extLst>
                <a:ext uri="{FF2B5EF4-FFF2-40B4-BE49-F238E27FC236}">
                  <a16:creationId xmlns:a16="http://schemas.microsoft.com/office/drawing/2014/main" id="{A86690BF-5415-4F0F-B37A-168165A83D94}"/>
                </a:ext>
              </a:extLst>
            </p:cNvPr>
            <p:cNvGrpSpPr/>
            <p:nvPr/>
          </p:nvGrpSpPr>
          <p:grpSpPr>
            <a:xfrm>
              <a:off x="4124377" y="1227131"/>
              <a:ext cx="3888654" cy="3954937"/>
              <a:chOff x="3890051" y="1931401"/>
              <a:chExt cx="3997925" cy="3869257"/>
            </a:xfrm>
          </p:grpSpPr>
          <p:grpSp>
            <p:nvGrpSpPr>
              <p:cNvPr id="134" name="Groupe 133">
                <a:extLst>
                  <a:ext uri="{FF2B5EF4-FFF2-40B4-BE49-F238E27FC236}">
                    <a16:creationId xmlns:a16="http://schemas.microsoft.com/office/drawing/2014/main" id="{7CB0E700-51A5-4A74-BDD7-C50A88442B82}"/>
                  </a:ext>
                </a:extLst>
              </p:cNvPr>
              <p:cNvGrpSpPr/>
              <p:nvPr/>
            </p:nvGrpSpPr>
            <p:grpSpPr>
              <a:xfrm>
                <a:off x="3890051" y="1931401"/>
                <a:ext cx="3997925" cy="3869257"/>
                <a:chOff x="2702388" y="1527679"/>
                <a:chExt cx="5581514" cy="5723077"/>
              </a:xfrm>
            </p:grpSpPr>
            <p:pic>
              <p:nvPicPr>
                <p:cNvPr id="143" name="Image 142">
                  <a:extLst>
                    <a:ext uri="{FF2B5EF4-FFF2-40B4-BE49-F238E27FC236}">
                      <a16:creationId xmlns:a16="http://schemas.microsoft.com/office/drawing/2014/main" id="{7FBAA660-5979-45F1-B550-36F99BB3476F}"/>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144" name="Image 143">
                  <a:extLst>
                    <a:ext uri="{FF2B5EF4-FFF2-40B4-BE49-F238E27FC236}">
                      <a16:creationId xmlns:a16="http://schemas.microsoft.com/office/drawing/2014/main" id="{6240CB37-B0E9-43B7-96EA-A31195B8BFAB}"/>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145" name="Image 144">
                  <a:extLst>
                    <a:ext uri="{FF2B5EF4-FFF2-40B4-BE49-F238E27FC236}">
                      <a16:creationId xmlns:a16="http://schemas.microsoft.com/office/drawing/2014/main" id="{9E24DC85-0B82-4195-A27D-83C2F7674B56}"/>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146" name="Image 145">
                  <a:extLst>
                    <a:ext uri="{FF2B5EF4-FFF2-40B4-BE49-F238E27FC236}">
                      <a16:creationId xmlns:a16="http://schemas.microsoft.com/office/drawing/2014/main" id="{334B375B-7BD2-46D4-AF1F-520D9F71105B}"/>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147" name="Image 146">
                  <a:extLst>
                    <a:ext uri="{FF2B5EF4-FFF2-40B4-BE49-F238E27FC236}">
                      <a16:creationId xmlns:a16="http://schemas.microsoft.com/office/drawing/2014/main" id="{1522209A-21E5-4F14-80FF-2B40F87AB27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148" name="Image 147">
                  <a:extLst>
                    <a:ext uri="{FF2B5EF4-FFF2-40B4-BE49-F238E27FC236}">
                      <a16:creationId xmlns:a16="http://schemas.microsoft.com/office/drawing/2014/main" id="{F1AF2393-BCCE-4C40-941D-28993F24B38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149" name="Image 148">
                  <a:extLst>
                    <a:ext uri="{FF2B5EF4-FFF2-40B4-BE49-F238E27FC236}">
                      <a16:creationId xmlns:a16="http://schemas.microsoft.com/office/drawing/2014/main" id="{13931F7C-EE68-4B35-8D41-8AF0BB1A70AA}"/>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135" name="Picture 10" descr="Image result for watercolor microbes png">
                <a:extLst>
                  <a:ext uri="{FF2B5EF4-FFF2-40B4-BE49-F238E27FC236}">
                    <a16:creationId xmlns:a16="http://schemas.microsoft.com/office/drawing/2014/main" id="{750A98FD-E554-4A7A-BB9C-11C416181D3B}"/>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36" name="Picture 10" descr="Image result for watercolor microbes png">
                <a:extLst>
                  <a:ext uri="{FF2B5EF4-FFF2-40B4-BE49-F238E27FC236}">
                    <a16:creationId xmlns:a16="http://schemas.microsoft.com/office/drawing/2014/main" id="{68D2DE87-DF79-4C5C-BDC1-7ACF9F539B4F}"/>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37" name="Picture 12" descr="Image result for watercolor microbes png">
                <a:extLst>
                  <a:ext uri="{FF2B5EF4-FFF2-40B4-BE49-F238E27FC236}">
                    <a16:creationId xmlns:a16="http://schemas.microsoft.com/office/drawing/2014/main" id="{5549809F-59AA-48C4-A628-B5343F75F30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38" name="Picture 12" descr="Image result for watercolor microbes png">
                <a:extLst>
                  <a:ext uri="{FF2B5EF4-FFF2-40B4-BE49-F238E27FC236}">
                    <a16:creationId xmlns:a16="http://schemas.microsoft.com/office/drawing/2014/main" id="{8EE1D5E8-B4DA-45AD-B123-A9445D54A6C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39" name="Picture 12" descr="Image result for watercolor microbes png">
                <a:extLst>
                  <a:ext uri="{FF2B5EF4-FFF2-40B4-BE49-F238E27FC236}">
                    <a16:creationId xmlns:a16="http://schemas.microsoft.com/office/drawing/2014/main" id="{F7B71EE0-763F-4FF0-A94C-E09405E5CB1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40" name="Image 139">
                <a:extLst>
                  <a:ext uri="{FF2B5EF4-FFF2-40B4-BE49-F238E27FC236}">
                    <a16:creationId xmlns:a16="http://schemas.microsoft.com/office/drawing/2014/main" id="{5707819C-B5C4-4C15-97D4-1017FED86E40}"/>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141" name="Image 140">
                <a:extLst>
                  <a:ext uri="{FF2B5EF4-FFF2-40B4-BE49-F238E27FC236}">
                    <a16:creationId xmlns:a16="http://schemas.microsoft.com/office/drawing/2014/main" id="{BA4E67B5-DC0B-481D-A516-598271C12B29}"/>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142" name="Image 141">
                <a:extLst>
                  <a:ext uri="{FF2B5EF4-FFF2-40B4-BE49-F238E27FC236}">
                    <a16:creationId xmlns:a16="http://schemas.microsoft.com/office/drawing/2014/main" id="{EFB109A7-86F3-4150-9858-8351692614DD}"/>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grpSp>
        <p:nvGrpSpPr>
          <p:cNvPr id="150" name="Groupe 149">
            <a:extLst>
              <a:ext uri="{FF2B5EF4-FFF2-40B4-BE49-F238E27FC236}">
                <a16:creationId xmlns:a16="http://schemas.microsoft.com/office/drawing/2014/main" id="{34457C1E-378E-41D6-B7A4-69B161AB066B}"/>
              </a:ext>
            </a:extLst>
          </p:cNvPr>
          <p:cNvGrpSpPr/>
          <p:nvPr/>
        </p:nvGrpSpPr>
        <p:grpSpPr>
          <a:xfrm>
            <a:off x="4001218" y="5142463"/>
            <a:ext cx="264381" cy="255474"/>
            <a:chOff x="4124377" y="1227131"/>
            <a:chExt cx="3888657" cy="3954937"/>
          </a:xfrm>
        </p:grpSpPr>
        <p:sp>
          <p:nvSpPr>
            <p:cNvPr id="151" name="Ellipse 150">
              <a:extLst>
                <a:ext uri="{FF2B5EF4-FFF2-40B4-BE49-F238E27FC236}">
                  <a16:creationId xmlns:a16="http://schemas.microsoft.com/office/drawing/2014/main" id="{A195DA22-B401-47AE-BB17-BA64127314E2}"/>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Ellipse 151">
              <a:extLst>
                <a:ext uri="{FF2B5EF4-FFF2-40B4-BE49-F238E27FC236}">
                  <a16:creationId xmlns:a16="http://schemas.microsoft.com/office/drawing/2014/main" id="{CFF71473-FAF4-4A44-89FF-62DAC74C9FBF}"/>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Ellipse 152">
              <a:extLst>
                <a:ext uri="{FF2B5EF4-FFF2-40B4-BE49-F238E27FC236}">
                  <a16:creationId xmlns:a16="http://schemas.microsoft.com/office/drawing/2014/main" id="{400DE6AA-3D72-4479-BC9C-DE5342470AF0}"/>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Ellipse 153">
              <a:extLst>
                <a:ext uri="{FF2B5EF4-FFF2-40B4-BE49-F238E27FC236}">
                  <a16:creationId xmlns:a16="http://schemas.microsoft.com/office/drawing/2014/main" id="{6A5D396E-2087-47A8-ABE0-FACC4AAB66E9}"/>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Ellipse 154">
              <a:extLst>
                <a:ext uri="{FF2B5EF4-FFF2-40B4-BE49-F238E27FC236}">
                  <a16:creationId xmlns:a16="http://schemas.microsoft.com/office/drawing/2014/main" id="{806FF20F-CB65-4E7A-9D74-87B253092B55}"/>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Ellipse 155">
              <a:extLst>
                <a:ext uri="{FF2B5EF4-FFF2-40B4-BE49-F238E27FC236}">
                  <a16:creationId xmlns:a16="http://schemas.microsoft.com/office/drawing/2014/main" id="{F021799C-913A-4C12-940F-855640B93C4C}"/>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e 156">
              <a:extLst>
                <a:ext uri="{FF2B5EF4-FFF2-40B4-BE49-F238E27FC236}">
                  <a16:creationId xmlns:a16="http://schemas.microsoft.com/office/drawing/2014/main" id="{B8F51699-ECD4-4D9C-88FF-9BC75504B23F}"/>
                </a:ext>
              </a:extLst>
            </p:cNvPr>
            <p:cNvGrpSpPr/>
            <p:nvPr/>
          </p:nvGrpSpPr>
          <p:grpSpPr>
            <a:xfrm>
              <a:off x="4124377" y="1227131"/>
              <a:ext cx="3888657" cy="3954937"/>
              <a:chOff x="3890051" y="1931401"/>
              <a:chExt cx="3997928" cy="3869257"/>
            </a:xfrm>
          </p:grpSpPr>
          <p:grpSp>
            <p:nvGrpSpPr>
              <p:cNvPr id="158" name="Groupe 157">
                <a:extLst>
                  <a:ext uri="{FF2B5EF4-FFF2-40B4-BE49-F238E27FC236}">
                    <a16:creationId xmlns:a16="http://schemas.microsoft.com/office/drawing/2014/main" id="{2C6A8710-1E83-4CCB-B992-4D1A2B251754}"/>
                  </a:ext>
                </a:extLst>
              </p:cNvPr>
              <p:cNvGrpSpPr/>
              <p:nvPr/>
            </p:nvGrpSpPr>
            <p:grpSpPr>
              <a:xfrm>
                <a:off x="3890051" y="1931401"/>
                <a:ext cx="3997928" cy="3869257"/>
                <a:chOff x="2702388" y="1527679"/>
                <a:chExt cx="5581519" cy="5723077"/>
              </a:xfrm>
            </p:grpSpPr>
            <p:pic>
              <p:nvPicPr>
                <p:cNvPr id="167" name="Image 166">
                  <a:extLst>
                    <a:ext uri="{FF2B5EF4-FFF2-40B4-BE49-F238E27FC236}">
                      <a16:creationId xmlns:a16="http://schemas.microsoft.com/office/drawing/2014/main" id="{D6CB47BD-BB3C-4B0A-982D-8FBF9C59E2B7}"/>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168" name="Image 167">
                  <a:extLst>
                    <a:ext uri="{FF2B5EF4-FFF2-40B4-BE49-F238E27FC236}">
                      <a16:creationId xmlns:a16="http://schemas.microsoft.com/office/drawing/2014/main" id="{C3CF9ED1-C097-4D54-829C-F6924DEDA887}"/>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169" name="Image 168">
                  <a:extLst>
                    <a:ext uri="{FF2B5EF4-FFF2-40B4-BE49-F238E27FC236}">
                      <a16:creationId xmlns:a16="http://schemas.microsoft.com/office/drawing/2014/main" id="{96E1195D-0B22-48BC-AFD7-665B52F60388}"/>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170" name="Image 169">
                  <a:extLst>
                    <a:ext uri="{FF2B5EF4-FFF2-40B4-BE49-F238E27FC236}">
                      <a16:creationId xmlns:a16="http://schemas.microsoft.com/office/drawing/2014/main" id="{4F28D673-8395-430D-865E-A9B6759240ED}"/>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171" name="Image 170">
                  <a:extLst>
                    <a:ext uri="{FF2B5EF4-FFF2-40B4-BE49-F238E27FC236}">
                      <a16:creationId xmlns:a16="http://schemas.microsoft.com/office/drawing/2014/main" id="{F57AFCE7-470E-4650-A60C-3AB127CE0F1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172" name="Image 171">
                  <a:extLst>
                    <a:ext uri="{FF2B5EF4-FFF2-40B4-BE49-F238E27FC236}">
                      <a16:creationId xmlns:a16="http://schemas.microsoft.com/office/drawing/2014/main" id="{022AEE45-7123-463F-8751-C8885270BEE4}"/>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1" y="4354943"/>
                  <a:ext cx="1854236" cy="1806683"/>
                </a:xfrm>
                <a:prstGeom prst="rect">
                  <a:avLst/>
                </a:prstGeom>
              </p:spPr>
            </p:pic>
            <p:pic>
              <p:nvPicPr>
                <p:cNvPr id="173" name="Image 172">
                  <a:extLst>
                    <a:ext uri="{FF2B5EF4-FFF2-40B4-BE49-F238E27FC236}">
                      <a16:creationId xmlns:a16="http://schemas.microsoft.com/office/drawing/2014/main" id="{57DE041D-9E0F-44CE-BFEF-217EC1C5A56E}"/>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159" name="Picture 10" descr="Image result for watercolor microbes png">
                <a:extLst>
                  <a:ext uri="{FF2B5EF4-FFF2-40B4-BE49-F238E27FC236}">
                    <a16:creationId xmlns:a16="http://schemas.microsoft.com/office/drawing/2014/main" id="{9F81A605-E53C-42FF-B237-11E3691DF3A7}"/>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60" name="Picture 10" descr="Image result for watercolor microbes png">
                <a:extLst>
                  <a:ext uri="{FF2B5EF4-FFF2-40B4-BE49-F238E27FC236}">
                    <a16:creationId xmlns:a16="http://schemas.microsoft.com/office/drawing/2014/main" id="{178DAE2E-35FA-4112-8936-2283E9A51C0B}"/>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61" name="Picture 12" descr="Image result for watercolor microbes png">
                <a:extLst>
                  <a:ext uri="{FF2B5EF4-FFF2-40B4-BE49-F238E27FC236}">
                    <a16:creationId xmlns:a16="http://schemas.microsoft.com/office/drawing/2014/main" id="{11D36437-28DE-4494-999D-F78FD0FFFD1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62" name="Picture 12" descr="Image result for watercolor microbes png">
                <a:extLst>
                  <a:ext uri="{FF2B5EF4-FFF2-40B4-BE49-F238E27FC236}">
                    <a16:creationId xmlns:a16="http://schemas.microsoft.com/office/drawing/2014/main" id="{8646CF58-EF8D-4BFB-92FB-8D74EDE4AC2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63" name="Picture 12" descr="Image result for watercolor microbes png">
                <a:extLst>
                  <a:ext uri="{FF2B5EF4-FFF2-40B4-BE49-F238E27FC236}">
                    <a16:creationId xmlns:a16="http://schemas.microsoft.com/office/drawing/2014/main" id="{2AFC9425-B887-4B31-B943-0F1B1D12AEF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64" name="Image 163">
                <a:extLst>
                  <a:ext uri="{FF2B5EF4-FFF2-40B4-BE49-F238E27FC236}">
                    <a16:creationId xmlns:a16="http://schemas.microsoft.com/office/drawing/2014/main" id="{18F78042-2B29-4728-BBA4-9E41FEF1B1B6}"/>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165" name="Image 164">
                <a:extLst>
                  <a:ext uri="{FF2B5EF4-FFF2-40B4-BE49-F238E27FC236}">
                    <a16:creationId xmlns:a16="http://schemas.microsoft.com/office/drawing/2014/main" id="{2AC2A481-B02A-4BCD-BBE4-945E00D3E185}"/>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166" name="Image 165">
                <a:extLst>
                  <a:ext uri="{FF2B5EF4-FFF2-40B4-BE49-F238E27FC236}">
                    <a16:creationId xmlns:a16="http://schemas.microsoft.com/office/drawing/2014/main" id="{32233B5C-D0CE-438A-9DF5-D2F1ACFEDEDB}"/>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grpSp>
        <p:nvGrpSpPr>
          <p:cNvPr id="174" name="Groupe 173">
            <a:extLst>
              <a:ext uri="{FF2B5EF4-FFF2-40B4-BE49-F238E27FC236}">
                <a16:creationId xmlns:a16="http://schemas.microsoft.com/office/drawing/2014/main" id="{0E1963BF-39F1-4E4E-8A7A-F3789777EDFA}"/>
              </a:ext>
            </a:extLst>
          </p:cNvPr>
          <p:cNvGrpSpPr/>
          <p:nvPr/>
        </p:nvGrpSpPr>
        <p:grpSpPr>
          <a:xfrm>
            <a:off x="4030349" y="5636200"/>
            <a:ext cx="264381" cy="255474"/>
            <a:chOff x="4124377" y="1227131"/>
            <a:chExt cx="3888654" cy="3954937"/>
          </a:xfrm>
        </p:grpSpPr>
        <p:sp>
          <p:nvSpPr>
            <p:cNvPr id="175" name="Ellipse 174">
              <a:extLst>
                <a:ext uri="{FF2B5EF4-FFF2-40B4-BE49-F238E27FC236}">
                  <a16:creationId xmlns:a16="http://schemas.microsoft.com/office/drawing/2014/main" id="{65DB6513-D280-4A10-80AD-93FAB4ECB299}"/>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Ellipse 175">
              <a:extLst>
                <a:ext uri="{FF2B5EF4-FFF2-40B4-BE49-F238E27FC236}">
                  <a16:creationId xmlns:a16="http://schemas.microsoft.com/office/drawing/2014/main" id="{B6C53955-5624-4E06-A2BC-59AD8AE6BCD7}"/>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Ellipse 176">
              <a:extLst>
                <a:ext uri="{FF2B5EF4-FFF2-40B4-BE49-F238E27FC236}">
                  <a16:creationId xmlns:a16="http://schemas.microsoft.com/office/drawing/2014/main" id="{60E5A69F-0919-4F4D-A1CC-07B9E7B42ECA}"/>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Ellipse 177">
              <a:extLst>
                <a:ext uri="{FF2B5EF4-FFF2-40B4-BE49-F238E27FC236}">
                  <a16:creationId xmlns:a16="http://schemas.microsoft.com/office/drawing/2014/main" id="{C8E03AF5-B959-41EA-945B-A94E6CEF8807}"/>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Ellipse 178">
              <a:extLst>
                <a:ext uri="{FF2B5EF4-FFF2-40B4-BE49-F238E27FC236}">
                  <a16:creationId xmlns:a16="http://schemas.microsoft.com/office/drawing/2014/main" id="{98CA77D8-1097-45F9-832C-1043FCC80FBB}"/>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Ellipse 179">
              <a:extLst>
                <a:ext uri="{FF2B5EF4-FFF2-40B4-BE49-F238E27FC236}">
                  <a16:creationId xmlns:a16="http://schemas.microsoft.com/office/drawing/2014/main" id="{BD7F53BC-02E4-401B-A540-6A1E2A54E01F}"/>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e 180">
              <a:extLst>
                <a:ext uri="{FF2B5EF4-FFF2-40B4-BE49-F238E27FC236}">
                  <a16:creationId xmlns:a16="http://schemas.microsoft.com/office/drawing/2014/main" id="{7D74F128-0A7F-4194-8683-26FB1749711B}"/>
                </a:ext>
              </a:extLst>
            </p:cNvPr>
            <p:cNvGrpSpPr/>
            <p:nvPr/>
          </p:nvGrpSpPr>
          <p:grpSpPr>
            <a:xfrm>
              <a:off x="4124377" y="1227131"/>
              <a:ext cx="3888654" cy="3954937"/>
              <a:chOff x="3890051" y="1931401"/>
              <a:chExt cx="3997925" cy="3869257"/>
            </a:xfrm>
          </p:grpSpPr>
          <p:grpSp>
            <p:nvGrpSpPr>
              <p:cNvPr id="182" name="Groupe 181">
                <a:extLst>
                  <a:ext uri="{FF2B5EF4-FFF2-40B4-BE49-F238E27FC236}">
                    <a16:creationId xmlns:a16="http://schemas.microsoft.com/office/drawing/2014/main" id="{EA19AD3C-9612-42EA-B26F-E19F459231F5}"/>
                  </a:ext>
                </a:extLst>
              </p:cNvPr>
              <p:cNvGrpSpPr/>
              <p:nvPr/>
            </p:nvGrpSpPr>
            <p:grpSpPr>
              <a:xfrm>
                <a:off x="3890051" y="1931401"/>
                <a:ext cx="3997925" cy="3869257"/>
                <a:chOff x="2702388" y="1527679"/>
                <a:chExt cx="5581514" cy="5723077"/>
              </a:xfrm>
            </p:grpSpPr>
            <p:pic>
              <p:nvPicPr>
                <p:cNvPr id="191" name="Image 190">
                  <a:extLst>
                    <a:ext uri="{FF2B5EF4-FFF2-40B4-BE49-F238E27FC236}">
                      <a16:creationId xmlns:a16="http://schemas.microsoft.com/office/drawing/2014/main" id="{2779A767-3EBD-4E16-8E86-A952230F80BE}"/>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192" name="Image 191">
                  <a:extLst>
                    <a:ext uri="{FF2B5EF4-FFF2-40B4-BE49-F238E27FC236}">
                      <a16:creationId xmlns:a16="http://schemas.microsoft.com/office/drawing/2014/main" id="{E14C3356-2968-493B-BD8F-B124AB59E84D}"/>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193" name="Image 192">
                  <a:extLst>
                    <a:ext uri="{FF2B5EF4-FFF2-40B4-BE49-F238E27FC236}">
                      <a16:creationId xmlns:a16="http://schemas.microsoft.com/office/drawing/2014/main" id="{8CA6132D-0257-4BBD-8C90-C6E77AD66C63}"/>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194" name="Image 193">
                  <a:extLst>
                    <a:ext uri="{FF2B5EF4-FFF2-40B4-BE49-F238E27FC236}">
                      <a16:creationId xmlns:a16="http://schemas.microsoft.com/office/drawing/2014/main" id="{5A9C6128-8D93-4CAF-91D4-0599B76F1548}"/>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195" name="Image 194">
                  <a:extLst>
                    <a:ext uri="{FF2B5EF4-FFF2-40B4-BE49-F238E27FC236}">
                      <a16:creationId xmlns:a16="http://schemas.microsoft.com/office/drawing/2014/main" id="{86F329A7-43C1-4300-A932-1A7207921A8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196" name="Image 195">
                  <a:extLst>
                    <a:ext uri="{FF2B5EF4-FFF2-40B4-BE49-F238E27FC236}">
                      <a16:creationId xmlns:a16="http://schemas.microsoft.com/office/drawing/2014/main" id="{FCCE5E54-A2C0-44C1-B4D8-5039C3BC166E}"/>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197" name="Image 196">
                  <a:extLst>
                    <a:ext uri="{FF2B5EF4-FFF2-40B4-BE49-F238E27FC236}">
                      <a16:creationId xmlns:a16="http://schemas.microsoft.com/office/drawing/2014/main" id="{AFD4CD18-34B3-4E42-84C5-D4D94CB074A9}"/>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183" name="Picture 10" descr="Image result for watercolor microbes png">
                <a:extLst>
                  <a:ext uri="{FF2B5EF4-FFF2-40B4-BE49-F238E27FC236}">
                    <a16:creationId xmlns:a16="http://schemas.microsoft.com/office/drawing/2014/main" id="{21E3E9BF-BB8B-4420-9620-003D33F8AFB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84" name="Picture 10" descr="Image result for watercolor microbes png">
                <a:extLst>
                  <a:ext uri="{FF2B5EF4-FFF2-40B4-BE49-F238E27FC236}">
                    <a16:creationId xmlns:a16="http://schemas.microsoft.com/office/drawing/2014/main" id="{7D5EF488-120E-44EE-8D4E-8091FFB59BC9}"/>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85" name="Picture 12" descr="Image result for watercolor microbes png">
                <a:extLst>
                  <a:ext uri="{FF2B5EF4-FFF2-40B4-BE49-F238E27FC236}">
                    <a16:creationId xmlns:a16="http://schemas.microsoft.com/office/drawing/2014/main" id="{A4E2017B-E8D2-429D-91DE-A16901D26B9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86" name="Picture 12" descr="Image result for watercolor microbes png">
                <a:extLst>
                  <a:ext uri="{FF2B5EF4-FFF2-40B4-BE49-F238E27FC236}">
                    <a16:creationId xmlns:a16="http://schemas.microsoft.com/office/drawing/2014/main" id="{AE78EDE4-539E-49C4-93F5-788FC387ECB4}"/>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87" name="Picture 12" descr="Image result for watercolor microbes png">
                <a:extLst>
                  <a:ext uri="{FF2B5EF4-FFF2-40B4-BE49-F238E27FC236}">
                    <a16:creationId xmlns:a16="http://schemas.microsoft.com/office/drawing/2014/main" id="{F3A18C17-4B6B-4D58-A560-9CC913BEC55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88" name="Image 187">
                <a:extLst>
                  <a:ext uri="{FF2B5EF4-FFF2-40B4-BE49-F238E27FC236}">
                    <a16:creationId xmlns:a16="http://schemas.microsoft.com/office/drawing/2014/main" id="{AC979692-ED90-476A-8351-7AED82164D61}"/>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189" name="Image 188">
                <a:extLst>
                  <a:ext uri="{FF2B5EF4-FFF2-40B4-BE49-F238E27FC236}">
                    <a16:creationId xmlns:a16="http://schemas.microsoft.com/office/drawing/2014/main" id="{311EC5D7-1391-4139-B922-A849A06A666E}"/>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190" name="Image 189">
                <a:extLst>
                  <a:ext uri="{FF2B5EF4-FFF2-40B4-BE49-F238E27FC236}">
                    <a16:creationId xmlns:a16="http://schemas.microsoft.com/office/drawing/2014/main" id="{D59742F7-B055-4D90-9A51-67370E4E043D}"/>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grpSp>
        <p:nvGrpSpPr>
          <p:cNvPr id="198" name="Groupe 197">
            <a:extLst>
              <a:ext uri="{FF2B5EF4-FFF2-40B4-BE49-F238E27FC236}">
                <a16:creationId xmlns:a16="http://schemas.microsoft.com/office/drawing/2014/main" id="{DAC0537C-09B9-488E-A78E-665C65002277}"/>
              </a:ext>
            </a:extLst>
          </p:cNvPr>
          <p:cNvGrpSpPr/>
          <p:nvPr/>
        </p:nvGrpSpPr>
        <p:grpSpPr>
          <a:xfrm>
            <a:off x="3970573" y="5364338"/>
            <a:ext cx="264381" cy="255474"/>
            <a:chOff x="4124377" y="1227131"/>
            <a:chExt cx="3888654" cy="3954937"/>
          </a:xfrm>
        </p:grpSpPr>
        <p:sp>
          <p:nvSpPr>
            <p:cNvPr id="199" name="Ellipse 198">
              <a:extLst>
                <a:ext uri="{FF2B5EF4-FFF2-40B4-BE49-F238E27FC236}">
                  <a16:creationId xmlns:a16="http://schemas.microsoft.com/office/drawing/2014/main" id="{26CB52C3-A738-4940-B3A9-88A6EB478982}"/>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Ellipse 199">
              <a:extLst>
                <a:ext uri="{FF2B5EF4-FFF2-40B4-BE49-F238E27FC236}">
                  <a16:creationId xmlns:a16="http://schemas.microsoft.com/office/drawing/2014/main" id="{75B246C0-23A7-42A9-A6CD-3D5230E4A735}"/>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Ellipse 200">
              <a:extLst>
                <a:ext uri="{FF2B5EF4-FFF2-40B4-BE49-F238E27FC236}">
                  <a16:creationId xmlns:a16="http://schemas.microsoft.com/office/drawing/2014/main" id="{632F740A-3780-4603-9FF7-DCB7A6C6BA1C}"/>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Ellipse 201">
              <a:extLst>
                <a:ext uri="{FF2B5EF4-FFF2-40B4-BE49-F238E27FC236}">
                  <a16:creationId xmlns:a16="http://schemas.microsoft.com/office/drawing/2014/main" id="{0FC40220-7C9C-4AB3-AB62-B1C46DA65F6B}"/>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Ellipse 202">
              <a:extLst>
                <a:ext uri="{FF2B5EF4-FFF2-40B4-BE49-F238E27FC236}">
                  <a16:creationId xmlns:a16="http://schemas.microsoft.com/office/drawing/2014/main" id="{BAFB3CD1-FB80-4559-84F7-6484FFE01154}"/>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Ellipse 203">
              <a:extLst>
                <a:ext uri="{FF2B5EF4-FFF2-40B4-BE49-F238E27FC236}">
                  <a16:creationId xmlns:a16="http://schemas.microsoft.com/office/drawing/2014/main" id="{1FE28F2F-3F36-4123-AADC-ADA490E82AF0}"/>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e 204">
              <a:extLst>
                <a:ext uri="{FF2B5EF4-FFF2-40B4-BE49-F238E27FC236}">
                  <a16:creationId xmlns:a16="http://schemas.microsoft.com/office/drawing/2014/main" id="{BE0D339D-BC70-405F-95A5-FD4C7BF7C2F5}"/>
                </a:ext>
              </a:extLst>
            </p:cNvPr>
            <p:cNvGrpSpPr/>
            <p:nvPr/>
          </p:nvGrpSpPr>
          <p:grpSpPr>
            <a:xfrm>
              <a:off x="4124377" y="1227131"/>
              <a:ext cx="3888654" cy="3954937"/>
              <a:chOff x="3890051" y="1931401"/>
              <a:chExt cx="3997925" cy="3869257"/>
            </a:xfrm>
          </p:grpSpPr>
          <p:grpSp>
            <p:nvGrpSpPr>
              <p:cNvPr id="206" name="Groupe 205">
                <a:extLst>
                  <a:ext uri="{FF2B5EF4-FFF2-40B4-BE49-F238E27FC236}">
                    <a16:creationId xmlns:a16="http://schemas.microsoft.com/office/drawing/2014/main" id="{1A3A99DE-F5D0-44C8-9C25-97AA15B6F128}"/>
                  </a:ext>
                </a:extLst>
              </p:cNvPr>
              <p:cNvGrpSpPr/>
              <p:nvPr/>
            </p:nvGrpSpPr>
            <p:grpSpPr>
              <a:xfrm>
                <a:off x="3890051" y="1931401"/>
                <a:ext cx="3997925" cy="3869257"/>
                <a:chOff x="2702388" y="1527679"/>
                <a:chExt cx="5581514" cy="5723077"/>
              </a:xfrm>
            </p:grpSpPr>
            <p:pic>
              <p:nvPicPr>
                <p:cNvPr id="215" name="Image 214">
                  <a:extLst>
                    <a:ext uri="{FF2B5EF4-FFF2-40B4-BE49-F238E27FC236}">
                      <a16:creationId xmlns:a16="http://schemas.microsoft.com/office/drawing/2014/main" id="{C1AEE4EF-5570-4F56-9747-8A0C3BFCCC0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216" name="Image 215">
                  <a:extLst>
                    <a:ext uri="{FF2B5EF4-FFF2-40B4-BE49-F238E27FC236}">
                      <a16:creationId xmlns:a16="http://schemas.microsoft.com/office/drawing/2014/main" id="{F637EF23-DB98-49EC-A9F6-9E7A5377852D}"/>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217" name="Image 216">
                  <a:extLst>
                    <a:ext uri="{FF2B5EF4-FFF2-40B4-BE49-F238E27FC236}">
                      <a16:creationId xmlns:a16="http://schemas.microsoft.com/office/drawing/2014/main" id="{7C1594F3-A05A-4FE0-A783-3522EA906518}"/>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218" name="Image 217">
                  <a:extLst>
                    <a:ext uri="{FF2B5EF4-FFF2-40B4-BE49-F238E27FC236}">
                      <a16:creationId xmlns:a16="http://schemas.microsoft.com/office/drawing/2014/main" id="{B5012BD3-88BA-48B4-9B7F-1F97CA6ED79A}"/>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219" name="Image 218">
                  <a:extLst>
                    <a:ext uri="{FF2B5EF4-FFF2-40B4-BE49-F238E27FC236}">
                      <a16:creationId xmlns:a16="http://schemas.microsoft.com/office/drawing/2014/main" id="{4C50B749-44F1-4165-B9B0-EB66EFED5F6C}"/>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220" name="Image 219">
                  <a:extLst>
                    <a:ext uri="{FF2B5EF4-FFF2-40B4-BE49-F238E27FC236}">
                      <a16:creationId xmlns:a16="http://schemas.microsoft.com/office/drawing/2014/main" id="{DC083A7E-BE84-44F0-84BD-CC64154456D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221" name="Image 220">
                  <a:extLst>
                    <a:ext uri="{FF2B5EF4-FFF2-40B4-BE49-F238E27FC236}">
                      <a16:creationId xmlns:a16="http://schemas.microsoft.com/office/drawing/2014/main" id="{0E62D4B4-B560-4950-8959-B24AD799FFFF}"/>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207" name="Picture 10" descr="Image result for watercolor microbes png">
                <a:extLst>
                  <a:ext uri="{FF2B5EF4-FFF2-40B4-BE49-F238E27FC236}">
                    <a16:creationId xmlns:a16="http://schemas.microsoft.com/office/drawing/2014/main" id="{E3A4645B-D8B2-445F-B836-82D986D5B73A}"/>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08" name="Picture 10" descr="Image result for watercolor microbes png">
                <a:extLst>
                  <a:ext uri="{FF2B5EF4-FFF2-40B4-BE49-F238E27FC236}">
                    <a16:creationId xmlns:a16="http://schemas.microsoft.com/office/drawing/2014/main" id="{6B44A703-3C4B-45D3-A9F3-5DCFC7BF206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09" name="Picture 12" descr="Image result for watercolor microbes png">
                <a:extLst>
                  <a:ext uri="{FF2B5EF4-FFF2-40B4-BE49-F238E27FC236}">
                    <a16:creationId xmlns:a16="http://schemas.microsoft.com/office/drawing/2014/main" id="{360F3C4C-6C5A-46FA-98FE-25AC3C4B420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10" name="Picture 12" descr="Image result for watercolor microbes png">
                <a:extLst>
                  <a:ext uri="{FF2B5EF4-FFF2-40B4-BE49-F238E27FC236}">
                    <a16:creationId xmlns:a16="http://schemas.microsoft.com/office/drawing/2014/main" id="{9DF86319-7542-47E9-90A4-A79E783FAFE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11" name="Picture 12" descr="Image result for watercolor microbes png">
                <a:extLst>
                  <a:ext uri="{FF2B5EF4-FFF2-40B4-BE49-F238E27FC236}">
                    <a16:creationId xmlns:a16="http://schemas.microsoft.com/office/drawing/2014/main" id="{2485C92A-6118-497F-899E-62DF83A1E99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12" name="Image 211">
                <a:extLst>
                  <a:ext uri="{FF2B5EF4-FFF2-40B4-BE49-F238E27FC236}">
                    <a16:creationId xmlns:a16="http://schemas.microsoft.com/office/drawing/2014/main" id="{102CDFE6-6F19-4FBF-AAF3-A638834F2FEE}"/>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213" name="Image 212">
                <a:extLst>
                  <a:ext uri="{FF2B5EF4-FFF2-40B4-BE49-F238E27FC236}">
                    <a16:creationId xmlns:a16="http://schemas.microsoft.com/office/drawing/2014/main" id="{D4E9AF0E-0D23-44AB-9B24-0CB57F57DA7E}"/>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214" name="Image 213">
                <a:extLst>
                  <a:ext uri="{FF2B5EF4-FFF2-40B4-BE49-F238E27FC236}">
                    <a16:creationId xmlns:a16="http://schemas.microsoft.com/office/drawing/2014/main" id="{225F61C9-0810-4C1B-A9C1-DB3FFBC4218A}"/>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grpSp>
        <p:nvGrpSpPr>
          <p:cNvPr id="222" name="Groupe 221">
            <a:extLst>
              <a:ext uri="{FF2B5EF4-FFF2-40B4-BE49-F238E27FC236}">
                <a16:creationId xmlns:a16="http://schemas.microsoft.com/office/drawing/2014/main" id="{CC1B5A9C-BF6E-4E5A-85DC-7C8378A773AD}"/>
              </a:ext>
            </a:extLst>
          </p:cNvPr>
          <p:cNvGrpSpPr/>
          <p:nvPr/>
        </p:nvGrpSpPr>
        <p:grpSpPr>
          <a:xfrm>
            <a:off x="3727882" y="5518794"/>
            <a:ext cx="264381" cy="255474"/>
            <a:chOff x="4124377" y="1227131"/>
            <a:chExt cx="3888654" cy="3954937"/>
          </a:xfrm>
        </p:grpSpPr>
        <p:sp>
          <p:nvSpPr>
            <p:cNvPr id="223" name="Ellipse 222">
              <a:extLst>
                <a:ext uri="{FF2B5EF4-FFF2-40B4-BE49-F238E27FC236}">
                  <a16:creationId xmlns:a16="http://schemas.microsoft.com/office/drawing/2014/main" id="{7EA55D3C-F506-4F9B-8491-36B648489A98}"/>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Ellipse 223">
              <a:extLst>
                <a:ext uri="{FF2B5EF4-FFF2-40B4-BE49-F238E27FC236}">
                  <a16:creationId xmlns:a16="http://schemas.microsoft.com/office/drawing/2014/main" id="{4ADF1B89-06A6-4468-8BD0-3B89878785CA}"/>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Ellipse 224">
              <a:extLst>
                <a:ext uri="{FF2B5EF4-FFF2-40B4-BE49-F238E27FC236}">
                  <a16:creationId xmlns:a16="http://schemas.microsoft.com/office/drawing/2014/main" id="{5DFC1B7D-9117-4F7E-8B41-D64D68BCB2C5}"/>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Ellipse 225">
              <a:extLst>
                <a:ext uri="{FF2B5EF4-FFF2-40B4-BE49-F238E27FC236}">
                  <a16:creationId xmlns:a16="http://schemas.microsoft.com/office/drawing/2014/main" id="{8D5F010C-3DE2-462D-B4E8-8D313FBA26EA}"/>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Ellipse 226">
              <a:extLst>
                <a:ext uri="{FF2B5EF4-FFF2-40B4-BE49-F238E27FC236}">
                  <a16:creationId xmlns:a16="http://schemas.microsoft.com/office/drawing/2014/main" id="{35E78D22-15D2-4BA5-BB73-722CF64D2F1D}"/>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Ellipse 227">
              <a:extLst>
                <a:ext uri="{FF2B5EF4-FFF2-40B4-BE49-F238E27FC236}">
                  <a16:creationId xmlns:a16="http://schemas.microsoft.com/office/drawing/2014/main" id="{3F1C800A-E5DA-4F01-AD0C-8B8EA6E4296D}"/>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9" name="Groupe 228">
              <a:extLst>
                <a:ext uri="{FF2B5EF4-FFF2-40B4-BE49-F238E27FC236}">
                  <a16:creationId xmlns:a16="http://schemas.microsoft.com/office/drawing/2014/main" id="{C3EBDC27-67EC-4D16-BA01-35CD3D4366A9}"/>
                </a:ext>
              </a:extLst>
            </p:cNvPr>
            <p:cNvGrpSpPr/>
            <p:nvPr/>
          </p:nvGrpSpPr>
          <p:grpSpPr>
            <a:xfrm>
              <a:off x="4124377" y="1227131"/>
              <a:ext cx="3888654" cy="3954937"/>
              <a:chOff x="3890051" y="1931401"/>
              <a:chExt cx="3997925" cy="3869257"/>
            </a:xfrm>
          </p:grpSpPr>
          <p:grpSp>
            <p:nvGrpSpPr>
              <p:cNvPr id="230" name="Groupe 229">
                <a:extLst>
                  <a:ext uri="{FF2B5EF4-FFF2-40B4-BE49-F238E27FC236}">
                    <a16:creationId xmlns:a16="http://schemas.microsoft.com/office/drawing/2014/main" id="{D5EE04A8-4767-46FF-A328-213558798709}"/>
                  </a:ext>
                </a:extLst>
              </p:cNvPr>
              <p:cNvGrpSpPr/>
              <p:nvPr/>
            </p:nvGrpSpPr>
            <p:grpSpPr>
              <a:xfrm>
                <a:off x="3890051" y="1931401"/>
                <a:ext cx="3997925" cy="3869257"/>
                <a:chOff x="2702388" y="1527679"/>
                <a:chExt cx="5581514" cy="5723077"/>
              </a:xfrm>
            </p:grpSpPr>
            <p:pic>
              <p:nvPicPr>
                <p:cNvPr id="239" name="Image 238">
                  <a:extLst>
                    <a:ext uri="{FF2B5EF4-FFF2-40B4-BE49-F238E27FC236}">
                      <a16:creationId xmlns:a16="http://schemas.microsoft.com/office/drawing/2014/main" id="{13CCE0CD-52AA-46F9-8C76-A453DA012F87}"/>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240" name="Image 239">
                  <a:extLst>
                    <a:ext uri="{FF2B5EF4-FFF2-40B4-BE49-F238E27FC236}">
                      <a16:creationId xmlns:a16="http://schemas.microsoft.com/office/drawing/2014/main" id="{38516867-FDD9-45BF-B757-C11CEEB2EB32}"/>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241" name="Image 240">
                  <a:extLst>
                    <a:ext uri="{FF2B5EF4-FFF2-40B4-BE49-F238E27FC236}">
                      <a16:creationId xmlns:a16="http://schemas.microsoft.com/office/drawing/2014/main" id="{CA62264A-EF2E-404D-9345-B56BB06534F8}"/>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242" name="Image 241">
                  <a:extLst>
                    <a:ext uri="{FF2B5EF4-FFF2-40B4-BE49-F238E27FC236}">
                      <a16:creationId xmlns:a16="http://schemas.microsoft.com/office/drawing/2014/main" id="{B08D4D22-CD2A-4E60-8773-387B14F8ACBF}"/>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243" name="Image 242">
                  <a:extLst>
                    <a:ext uri="{FF2B5EF4-FFF2-40B4-BE49-F238E27FC236}">
                      <a16:creationId xmlns:a16="http://schemas.microsoft.com/office/drawing/2014/main" id="{1BFDD12C-D628-4A9E-8BB2-6F6E053881EA}"/>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244" name="Image 243">
                  <a:extLst>
                    <a:ext uri="{FF2B5EF4-FFF2-40B4-BE49-F238E27FC236}">
                      <a16:creationId xmlns:a16="http://schemas.microsoft.com/office/drawing/2014/main" id="{56209DE8-A2F6-4E0F-A233-B2E498EE2E21}"/>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245" name="Image 244">
                  <a:extLst>
                    <a:ext uri="{FF2B5EF4-FFF2-40B4-BE49-F238E27FC236}">
                      <a16:creationId xmlns:a16="http://schemas.microsoft.com/office/drawing/2014/main" id="{76141BBE-E351-4B09-BC23-E50AAA4E86F8}"/>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231" name="Picture 10" descr="Image result for watercolor microbes png">
                <a:extLst>
                  <a:ext uri="{FF2B5EF4-FFF2-40B4-BE49-F238E27FC236}">
                    <a16:creationId xmlns:a16="http://schemas.microsoft.com/office/drawing/2014/main" id="{048D52EC-58B3-46B8-A6C6-0946306DC14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2" name="Picture 10" descr="Image result for watercolor microbes png">
                <a:extLst>
                  <a:ext uri="{FF2B5EF4-FFF2-40B4-BE49-F238E27FC236}">
                    <a16:creationId xmlns:a16="http://schemas.microsoft.com/office/drawing/2014/main" id="{EDCD52BD-8CBF-467C-92A6-BA02C8A4CF8F}"/>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3" name="Picture 12" descr="Image result for watercolor microbes png">
                <a:extLst>
                  <a:ext uri="{FF2B5EF4-FFF2-40B4-BE49-F238E27FC236}">
                    <a16:creationId xmlns:a16="http://schemas.microsoft.com/office/drawing/2014/main" id="{C87093FE-918E-43FC-8695-39A8FFE7579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4" name="Picture 12" descr="Image result for watercolor microbes png">
                <a:extLst>
                  <a:ext uri="{FF2B5EF4-FFF2-40B4-BE49-F238E27FC236}">
                    <a16:creationId xmlns:a16="http://schemas.microsoft.com/office/drawing/2014/main" id="{EA0ABA12-2760-4DE9-A88D-53102A8D4DE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5" name="Picture 12" descr="Image result for watercolor microbes png">
                <a:extLst>
                  <a:ext uri="{FF2B5EF4-FFF2-40B4-BE49-F238E27FC236}">
                    <a16:creationId xmlns:a16="http://schemas.microsoft.com/office/drawing/2014/main" id="{BBF549AA-344F-4269-B73D-786122A84AE9}"/>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6" name="Image 235">
                <a:extLst>
                  <a:ext uri="{FF2B5EF4-FFF2-40B4-BE49-F238E27FC236}">
                    <a16:creationId xmlns:a16="http://schemas.microsoft.com/office/drawing/2014/main" id="{E7639FD5-20D3-4440-B584-0272136A249F}"/>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237" name="Image 236">
                <a:extLst>
                  <a:ext uri="{FF2B5EF4-FFF2-40B4-BE49-F238E27FC236}">
                    <a16:creationId xmlns:a16="http://schemas.microsoft.com/office/drawing/2014/main" id="{947F86C1-3521-4D83-921A-92CFE1946EB8}"/>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238" name="Image 237">
                <a:extLst>
                  <a:ext uri="{FF2B5EF4-FFF2-40B4-BE49-F238E27FC236}">
                    <a16:creationId xmlns:a16="http://schemas.microsoft.com/office/drawing/2014/main" id="{96DD0D09-749D-4798-858D-FBAC3501A9F1}"/>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grpSp>
        <p:nvGrpSpPr>
          <p:cNvPr id="246" name="Groupe 245">
            <a:extLst>
              <a:ext uri="{FF2B5EF4-FFF2-40B4-BE49-F238E27FC236}">
                <a16:creationId xmlns:a16="http://schemas.microsoft.com/office/drawing/2014/main" id="{02C84F43-1B99-4ADE-A469-E9D81C0A6C72}"/>
              </a:ext>
            </a:extLst>
          </p:cNvPr>
          <p:cNvGrpSpPr/>
          <p:nvPr/>
        </p:nvGrpSpPr>
        <p:grpSpPr>
          <a:xfrm>
            <a:off x="3689814" y="5258081"/>
            <a:ext cx="264381" cy="255474"/>
            <a:chOff x="4124377" y="1227131"/>
            <a:chExt cx="3888654" cy="3954937"/>
          </a:xfrm>
        </p:grpSpPr>
        <p:sp>
          <p:nvSpPr>
            <p:cNvPr id="247" name="Ellipse 246">
              <a:extLst>
                <a:ext uri="{FF2B5EF4-FFF2-40B4-BE49-F238E27FC236}">
                  <a16:creationId xmlns:a16="http://schemas.microsoft.com/office/drawing/2014/main" id="{E800EB8D-3906-43D8-8951-1F44468C2BE2}"/>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Ellipse 247">
              <a:extLst>
                <a:ext uri="{FF2B5EF4-FFF2-40B4-BE49-F238E27FC236}">
                  <a16:creationId xmlns:a16="http://schemas.microsoft.com/office/drawing/2014/main" id="{0D235E32-3992-4F9B-8D69-1AD06AD2A278}"/>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Ellipse 248">
              <a:extLst>
                <a:ext uri="{FF2B5EF4-FFF2-40B4-BE49-F238E27FC236}">
                  <a16:creationId xmlns:a16="http://schemas.microsoft.com/office/drawing/2014/main" id="{09A744BF-1538-4169-923F-7EAB6ADC3FDE}"/>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Ellipse 249">
              <a:extLst>
                <a:ext uri="{FF2B5EF4-FFF2-40B4-BE49-F238E27FC236}">
                  <a16:creationId xmlns:a16="http://schemas.microsoft.com/office/drawing/2014/main" id="{C0ABCC70-7AFF-468A-9B21-268A54254D62}"/>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Ellipse 250">
              <a:extLst>
                <a:ext uri="{FF2B5EF4-FFF2-40B4-BE49-F238E27FC236}">
                  <a16:creationId xmlns:a16="http://schemas.microsoft.com/office/drawing/2014/main" id="{BF05D221-C45A-4D98-BDD4-0C18ADF9C3A2}"/>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Ellipse 251">
              <a:extLst>
                <a:ext uri="{FF2B5EF4-FFF2-40B4-BE49-F238E27FC236}">
                  <a16:creationId xmlns:a16="http://schemas.microsoft.com/office/drawing/2014/main" id="{9FC89C2E-D44D-4929-A820-114167D87AC9}"/>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3" name="Groupe 252">
              <a:extLst>
                <a:ext uri="{FF2B5EF4-FFF2-40B4-BE49-F238E27FC236}">
                  <a16:creationId xmlns:a16="http://schemas.microsoft.com/office/drawing/2014/main" id="{5DB80774-520D-46AC-954B-3BA5405E2EC7}"/>
                </a:ext>
              </a:extLst>
            </p:cNvPr>
            <p:cNvGrpSpPr/>
            <p:nvPr/>
          </p:nvGrpSpPr>
          <p:grpSpPr>
            <a:xfrm>
              <a:off x="4124377" y="1227131"/>
              <a:ext cx="3888654" cy="3954937"/>
              <a:chOff x="3890051" y="1931401"/>
              <a:chExt cx="3997925" cy="3869257"/>
            </a:xfrm>
          </p:grpSpPr>
          <p:grpSp>
            <p:nvGrpSpPr>
              <p:cNvPr id="254" name="Groupe 253">
                <a:extLst>
                  <a:ext uri="{FF2B5EF4-FFF2-40B4-BE49-F238E27FC236}">
                    <a16:creationId xmlns:a16="http://schemas.microsoft.com/office/drawing/2014/main" id="{5B01179E-687C-468C-AC54-4EC92EEED409}"/>
                  </a:ext>
                </a:extLst>
              </p:cNvPr>
              <p:cNvGrpSpPr/>
              <p:nvPr/>
            </p:nvGrpSpPr>
            <p:grpSpPr>
              <a:xfrm>
                <a:off x="3890051" y="1931401"/>
                <a:ext cx="3997925" cy="3869257"/>
                <a:chOff x="2702388" y="1527679"/>
                <a:chExt cx="5581514" cy="5723077"/>
              </a:xfrm>
            </p:grpSpPr>
            <p:pic>
              <p:nvPicPr>
                <p:cNvPr id="263" name="Image 262">
                  <a:extLst>
                    <a:ext uri="{FF2B5EF4-FFF2-40B4-BE49-F238E27FC236}">
                      <a16:creationId xmlns:a16="http://schemas.microsoft.com/office/drawing/2014/main" id="{1C5222B8-BABC-45C8-9C49-4647E04D86B3}"/>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264" name="Image 263">
                  <a:extLst>
                    <a:ext uri="{FF2B5EF4-FFF2-40B4-BE49-F238E27FC236}">
                      <a16:creationId xmlns:a16="http://schemas.microsoft.com/office/drawing/2014/main" id="{BD67E41E-9ACD-42AD-877F-334F4FF1F28B}"/>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265" name="Image 264">
                  <a:extLst>
                    <a:ext uri="{FF2B5EF4-FFF2-40B4-BE49-F238E27FC236}">
                      <a16:creationId xmlns:a16="http://schemas.microsoft.com/office/drawing/2014/main" id="{2916CA90-C937-4F88-AE5F-6A02EB92BC0C}"/>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266" name="Image 265">
                  <a:extLst>
                    <a:ext uri="{FF2B5EF4-FFF2-40B4-BE49-F238E27FC236}">
                      <a16:creationId xmlns:a16="http://schemas.microsoft.com/office/drawing/2014/main" id="{DCE05B10-DA0D-4D40-96EF-DEB6E29EB5B0}"/>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267" name="Image 266">
                  <a:extLst>
                    <a:ext uri="{FF2B5EF4-FFF2-40B4-BE49-F238E27FC236}">
                      <a16:creationId xmlns:a16="http://schemas.microsoft.com/office/drawing/2014/main" id="{CCFFFEFD-7B2A-4160-A7FB-E8CE09E7901D}"/>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268" name="Image 267">
                  <a:extLst>
                    <a:ext uri="{FF2B5EF4-FFF2-40B4-BE49-F238E27FC236}">
                      <a16:creationId xmlns:a16="http://schemas.microsoft.com/office/drawing/2014/main" id="{7DBD100D-B523-4464-94B9-8A73E96DD24F}"/>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269" name="Image 268">
                  <a:extLst>
                    <a:ext uri="{FF2B5EF4-FFF2-40B4-BE49-F238E27FC236}">
                      <a16:creationId xmlns:a16="http://schemas.microsoft.com/office/drawing/2014/main" id="{B5D66F73-5AAC-40A6-9C11-74ED6D816489}"/>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255" name="Picture 10" descr="Image result for watercolor microbes png">
                <a:extLst>
                  <a:ext uri="{FF2B5EF4-FFF2-40B4-BE49-F238E27FC236}">
                    <a16:creationId xmlns:a16="http://schemas.microsoft.com/office/drawing/2014/main" id="{22ED470E-F515-49E0-B489-568F2BC18FE6}"/>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56" name="Picture 10" descr="Image result for watercolor microbes png">
                <a:extLst>
                  <a:ext uri="{FF2B5EF4-FFF2-40B4-BE49-F238E27FC236}">
                    <a16:creationId xmlns:a16="http://schemas.microsoft.com/office/drawing/2014/main" id="{02985EC4-9BDC-4A6D-BAB8-E68DCCC5EC3F}"/>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57" name="Picture 12" descr="Image result for watercolor microbes png">
                <a:extLst>
                  <a:ext uri="{FF2B5EF4-FFF2-40B4-BE49-F238E27FC236}">
                    <a16:creationId xmlns:a16="http://schemas.microsoft.com/office/drawing/2014/main" id="{C30BED9D-0B48-40B8-8110-1D866F69E004}"/>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58" name="Picture 12" descr="Image result for watercolor microbes png">
                <a:extLst>
                  <a:ext uri="{FF2B5EF4-FFF2-40B4-BE49-F238E27FC236}">
                    <a16:creationId xmlns:a16="http://schemas.microsoft.com/office/drawing/2014/main" id="{1A6EBCBD-4F62-4B2D-AAEE-EE4CF7002EFA}"/>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59" name="Picture 12" descr="Image result for watercolor microbes png">
                <a:extLst>
                  <a:ext uri="{FF2B5EF4-FFF2-40B4-BE49-F238E27FC236}">
                    <a16:creationId xmlns:a16="http://schemas.microsoft.com/office/drawing/2014/main" id="{85CF56E5-6900-4CF2-9BDE-FA27F07C8F9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60" name="Image 259">
                <a:extLst>
                  <a:ext uri="{FF2B5EF4-FFF2-40B4-BE49-F238E27FC236}">
                    <a16:creationId xmlns:a16="http://schemas.microsoft.com/office/drawing/2014/main" id="{910297DF-0B0B-436F-A975-A07B8AD9281F}"/>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261" name="Image 260">
                <a:extLst>
                  <a:ext uri="{FF2B5EF4-FFF2-40B4-BE49-F238E27FC236}">
                    <a16:creationId xmlns:a16="http://schemas.microsoft.com/office/drawing/2014/main" id="{1F44EB89-CF45-41C4-8120-8B19B48E3457}"/>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262" name="Image 261">
                <a:extLst>
                  <a:ext uri="{FF2B5EF4-FFF2-40B4-BE49-F238E27FC236}">
                    <a16:creationId xmlns:a16="http://schemas.microsoft.com/office/drawing/2014/main" id="{C252AA60-AFF0-4F7C-9739-3987C58E0FA8}"/>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grpSp>
        <p:nvGrpSpPr>
          <p:cNvPr id="270" name="Groupe 269">
            <a:extLst>
              <a:ext uri="{FF2B5EF4-FFF2-40B4-BE49-F238E27FC236}">
                <a16:creationId xmlns:a16="http://schemas.microsoft.com/office/drawing/2014/main" id="{BA611D35-5D7C-4819-9767-046C7A6D15CB}"/>
              </a:ext>
            </a:extLst>
          </p:cNvPr>
          <p:cNvGrpSpPr/>
          <p:nvPr/>
        </p:nvGrpSpPr>
        <p:grpSpPr>
          <a:xfrm>
            <a:off x="3767262" y="5032145"/>
            <a:ext cx="264381" cy="255474"/>
            <a:chOff x="4124377" y="1227131"/>
            <a:chExt cx="3888654" cy="3954937"/>
          </a:xfrm>
        </p:grpSpPr>
        <p:sp>
          <p:nvSpPr>
            <p:cNvPr id="271" name="Ellipse 270">
              <a:extLst>
                <a:ext uri="{FF2B5EF4-FFF2-40B4-BE49-F238E27FC236}">
                  <a16:creationId xmlns:a16="http://schemas.microsoft.com/office/drawing/2014/main" id="{238BBB71-A145-49A0-ACC5-573038E53C1B}"/>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Ellipse 271">
              <a:extLst>
                <a:ext uri="{FF2B5EF4-FFF2-40B4-BE49-F238E27FC236}">
                  <a16:creationId xmlns:a16="http://schemas.microsoft.com/office/drawing/2014/main" id="{721493EB-D707-4CFA-B1D2-3DBB16A62C03}"/>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Ellipse 272">
              <a:extLst>
                <a:ext uri="{FF2B5EF4-FFF2-40B4-BE49-F238E27FC236}">
                  <a16:creationId xmlns:a16="http://schemas.microsoft.com/office/drawing/2014/main" id="{935B63E9-54FB-442C-8B8F-393C3698DD0A}"/>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Ellipse 273">
              <a:extLst>
                <a:ext uri="{FF2B5EF4-FFF2-40B4-BE49-F238E27FC236}">
                  <a16:creationId xmlns:a16="http://schemas.microsoft.com/office/drawing/2014/main" id="{3ACDFC41-E435-4B1B-B2BB-78CC66AE2E99}"/>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Ellipse 274">
              <a:extLst>
                <a:ext uri="{FF2B5EF4-FFF2-40B4-BE49-F238E27FC236}">
                  <a16:creationId xmlns:a16="http://schemas.microsoft.com/office/drawing/2014/main" id="{07622CFA-B268-4CE8-9083-79026F0802CE}"/>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Ellipse 275">
              <a:extLst>
                <a:ext uri="{FF2B5EF4-FFF2-40B4-BE49-F238E27FC236}">
                  <a16:creationId xmlns:a16="http://schemas.microsoft.com/office/drawing/2014/main" id="{72F03641-3DA4-482C-AD42-1317EC5F59C4}"/>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e 276">
              <a:extLst>
                <a:ext uri="{FF2B5EF4-FFF2-40B4-BE49-F238E27FC236}">
                  <a16:creationId xmlns:a16="http://schemas.microsoft.com/office/drawing/2014/main" id="{78718624-60AE-45B1-84A0-D970397EB1DA}"/>
                </a:ext>
              </a:extLst>
            </p:cNvPr>
            <p:cNvGrpSpPr/>
            <p:nvPr/>
          </p:nvGrpSpPr>
          <p:grpSpPr>
            <a:xfrm>
              <a:off x="4124377" y="1227131"/>
              <a:ext cx="3888654" cy="3954937"/>
              <a:chOff x="3890051" y="1931401"/>
              <a:chExt cx="3997925" cy="3869257"/>
            </a:xfrm>
          </p:grpSpPr>
          <p:grpSp>
            <p:nvGrpSpPr>
              <p:cNvPr id="278" name="Groupe 277">
                <a:extLst>
                  <a:ext uri="{FF2B5EF4-FFF2-40B4-BE49-F238E27FC236}">
                    <a16:creationId xmlns:a16="http://schemas.microsoft.com/office/drawing/2014/main" id="{47BDF075-A6A1-4471-99DF-99E18BBF4FEB}"/>
                  </a:ext>
                </a:extLst>
              </p:cNvPr>
              <p:cNvGrpSpPr/>
              <p:nvPr/>
            </p:nvGrpSpPr>
            <p:grpSpPr>
              <a:xfrm>
                <a:off x="3890051" y="1931401"/>
                <a:ext cx="3997925" cy="3869257"/>
                <a:chOff x="2702388" y="1527679"/>
                <a:chExt cx="5581514" cy="5723077"/>
              </a:xfrm>
            </p:grpSpPr>
            <p:pic>
              <p:nvPicPr>
                <p:cNvPr id="287" name="Image 286">
                  <a:extLst>
                    <a:ext uri="{FF2B5EF4-FFF2-40B4-BE49-F238E27FC236}">
                      <a16:creationId xmlns:a16="http://schemas.microsoft.com/office/drawing/2014/main" id="{84B29942-4B1F-43E6-8D5E-66A93FCDD441}"/>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288" name="Image 287">
                  <a:extLst>
                    <a:ext uri="{FF2B5EF4-FFF2-40B4-BE49-F238E27FC236}">
                      <a16:creationId xmlns:a16="http://schemas.microsoft.com/office/drawing/2014/main" id="{6899F49C-FF7B-4C64-B98C-C1C87B373C06}"/>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289" name="Image 288">
                  <a:extLst>
                    <a:ext uri="{FF2B5EF4-FFF2-40B4-BE49-F238E27FC236}">
                      <a16:creationId xmlns:a16="http://schemas.microsoft.com/office/drawing/2014/main" id="{D57B2A53-4CE8-4BB7-9D6A-DBFC45A29E0D}"/>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290" name="Image 289">
                  <a:extLst>
                    <a:ext uri="{FF2B5EF4-FFF2-40B4-BE49-F238E27FC236}">
                      <a16:creationId xmlns:a16="http://schemas.microsoft.com/office/drawing/2014/main" id="{955A00CE-5028-42DA-8363-8F5B2B42608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291" name="Image 290">
                  <a:extLst>
                    <a:ext uri="{FF2B5EF4-FFF2-40B4-BE49-F238E27FC236}">
                      <a16:creationId xmlns:a16="http://schemas.microsoft.com/office/drawing/2014/main" id="{0CD5234A-603C-4AE0-9EA5-23E61B373D26}"/>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292" name="Image 291">
                  <a:extLst>
                    <a:ext uri="{FF2B5EF4-FFF2-40B4-BE49-F238E27FC236}">
                      <a16:creationId xmlns:a16="http://schemas.microsoft.com/office/drawing/2014/main" id="{55F57572-DA8D-4D82-BEE5-6FCA7D9B80B0}"/>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293" name="Image 292">
                  <a:extLst>
                    <a:ext uri="{FF2B5EF4-FFF2-40B4-BE49-F238E27FC236}">
                      <a16:creationId xmlns:a16="http://schemas.microsoft.com/office/drawing/2014/main" id="{7635E309-045E-476C-91AE-5763AC8E038F}"/>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279" name="Picture 10" descr="Image result for watercolor microbes png">
                <a:extLst>
                  <a:ext uri="{FF2B5EF4-FFF2-40B4-BE49-F238E27FC236}">
                    <a16:creationId xmlns:a16="http://schemas.microsoft.com/office/drawing/2014/main" id="{15F6A05F-7637-4DC0-94CA-462EA49DB0A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80" name="Picture 10" descr="Image result for watercolor microbes png">
                <a:extLst>
                  <a:ext uri="{FF2B5EF4-FFF2-40B4-BE49-F238E27FC236}">
                    <a16:creationId xmlns:a16="http://schemas.microsoft.com/office/drawing/2014/main" id="{9B1BE551-949E-4CE9-812C-E40A3921EFC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81" name="Picture 12" descr="Image result for watercolor microbes png">
                <a:extLst>
                  <a:ext uri="{FF2B5EF4-FFF2-40B4-BE49-F238E27FC236}">
                    <a16:creationId xmlns:a16="http://schemas.microsoft.com/office/drawing/2014/main" id="{E73FD9C8-A007-456A-8F61-64F84935763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82" name="Picture 12" descr="Image result for watercolor microbes png">
                <a:extLst>
                  <a:ext uri="{FF2B5EF4-FFF2-40B4-BE49-F238E27FC236}">
                    <a16:creationId xmlns:a16="http://schemas.microsoft.com/office/drawing/2014/main" id="{CE3E151B-FE32-4B62-BECF-22B1F950D85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83" name="Picture 12" descr="Image result for watercolor microbes png">
                <a:extLst>
                  <a:ext uri="{FF2B5EF4-FFF2-40B4-BE49-F238E27FC236}">
                    <a16:creationId xmlns:a16="http://schemas.microsoft.com/office/drawing/2014/main" id="{61330B4D-1E11-4DA1-9FC8-F4F421C3179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84" name="Image 283">
                <a:extLst>
                  <a:ext uri="{FF2B5EF4-FFF2-40B4-BE49-F238E27FC236}">
                    <a16:creationId xmlns:a16="http://schemas.microsoft.com/office/drawing/2014/main" id="{EB8DB273-4823-409A-98CB-178BE441CA2C}"/>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285" name="Image 284">
                <a:extLst>
                  <a:ext uri="{FF2B5EF4-FFF2-40B4-BE49-F238E27FC236}">
                    <a16:creationId xmlns:a16="http://schemas.microsoft.com/office/drawing/2014/main" id="{1C931F93-D47B-4A8A-B2D3-BB3D6C1BEC7C}"/>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286" name="Image 285">
                <a:extLst>
                  <a:ext uri="{FF2B5EF4-FFF2-40B4-BE49-F238E27FC236}">
                    <a16:creationId xmlns:a16="http://schemas.microsoft.com/office/drawing/2014/main" id="{91800CCF-A314-4F4C-9F23-3BAE4149064D}"/>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grpSp>
        <p:nvGrpSpPr>
          <p:cNvPr id="294" name="Groupe 293">
            <a:extLst>
              <a:ext uri="{FF2B5EF4-FFF2-40B4-BE49-F238E27FC236}">
                <a16:creationId xmlns:a16="http://schemas.microsoft.com/office/drawing/2014/main" id="{B8255C88-B488-4136-A307-C95208F2207F}"/>
              </a:ext>
            </a:extLst>
          </p:cNvPr>
          <p:cNvGrpSpPr/>
          <p:nvPr/>
        </p:nvGrpSpPr>
        <p:grpSpPr>
          <a:xfrm>
            <a:off x="4010186" y="4916312"/>
            <a:ext cx="264381" cy="255474"/>
            <a:chOff x="4124377" y="1227131"/>
            <a:chExt cx="3888654" cy="3954937"/>
          </a:xfrm>
        </p:grpSpPr>
        <p:sp>
          <p:nvSpPr>
            <p:cNvPr id="295" name="Ellipse 294">
              <a:extLst>
                <a:ext uri="{FF2B5EF4-FFF2-40B4-BE49-F238E27FC236}">
                  <a16:creationId xmlns:a16="http://schemas.microsoft.com/office/drawing/2014/main" id="{D51A1AFE-F7B3-476A-AD12-78AA4559302A}"/>
                </a:ext>
              </a:extLst>
            </p:cNvPr>
            <p:cNvSpPr/>
            <p:nvPr/>
          </p:nvSpPr>
          <p:spPr>
            <a:xfrm rot="18820382" flipV="1">
              <a:off x="5205703" y="1738875"/>
              <a:ext cx="351601" cy="774235"/>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Ellipse 295">
              <a:extLst>
                <a:ext uri="{FF2B5EF4-FFF2-40B4-BE49-F238E27FC236}">
                  <a16:creationId xmlns:a16="http://schemas.microsoft.com/office/drawing/2014/main" id="{67CED6A0-1D22-4276-8423-8201B27EA0C7}"/>
                </a:ext>
              </a:extLst>
            </p:cNvPr>
            <p:cNvSpPr/>
            <p:nvPr/>
          </p:nvSpPr>
          <p:spPr>
            <a:xfrm rot="18820382">
              <a:off x="6957673" y="2859299"/>
              <a:ext cx="635217" cy="6906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Ellipse 296">
              <a:extLst>
                <a:ext uri="{FF2B5EF4-FFF2-40B4-BE49-F238E27FC236}">
                  <a16:creationId xmlns:a16="http://schemas.microsoft.com/office/drawing/2014/main" id="{32AEED86-E2AE-48B6-8D95-44472170B4BB}"/>
                </a:ext>
              </a:extLst>
            </p:cNvPr>
            <p:cNvSpPr/>
            <p:nvPr/>
          </p:nvSpPr>
          <p:spPr>
            <a:xfrm rot="16852286">
              <a:off x="4909303" y="3545973"/>
              <a:ext cx="1291529" cy="798003"/>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Ellipse 297">
              <a:extLst>
                <a:ext uri="{FF2B5EF4-FFF2-40B4-BE49-F238E27FC236}">
                  <a16:creationId xmlns:a16="http://schemas.microsoft.com/office/drawing/2014/main" id="{5EBA85C5-B51F-42E6-89A9-1DD06F920519}"/>
                </a:ext>
              </a:extLst>
            </p:cNvPr>
            <p:cNvSpPr/>
            <p:nvPr/>
          </p:nvSpPr>
          <p:spPr>
            <a:xfrm rot="2888112">
              <a:off x="5891728" y="1783712"/>
              <a:ext cx="1444354" cy="1061407"/>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Ellipse 298">
              <a:extLst>
                <a:ext uri="{FF2B5EF4-FFF2-40B4-BE49-F238E27FC236}">
                  <a16:creationId xmlns:a16="http://schemas.microsoft.com/office/drawing/2014/main" id="{612E97BF-AC4C-498B-9840-A7C487A737F2}"/>
                </a:ext>
              </a:extLst>
            </p:cNvPr>
            <p:cNvSpPr/>
            <p:nvPr/>
          </p:nvSpPr>
          <p:spPr>
            <a:xfrm rot="18820382">
              <a:off x="6151966" y="3411823"/>
              <a:ext cx="957567" cy="1058260"/>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Ellipse 299">
              <a:extLst>
                <a:ext uri="{FF2B5EF4-FFF2-40B4-BE49-F238E27FC236}">
                  <a16:creationId xmlns:a16="http://schemas.microsoft.com/office/drawing/2014/main" id="{7ABCDBF7-3DC8-4A92-B0FA-FE4C5B5516B2}"/>
                </a:ext>
              </a:extLst>
            </p:cNvPr>
            <p:cNvSpPr/>
            <p:nvPr/>
          </p:nvSpPr>
          <p:spPr>
            <a:xfrm rot="18820382">
              <a:off x="4694093" y="2631507"/>
              <a:ext cx="1212285" cy="577968"/>
            </a:xfrm>
            <a:prstGeom prst="ellipse">
              <a:avLst/>
            </a:prstGeom>
            <a:solidFill>
              <a:srgbClr val="0070C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e 300">
              <a:extLst>
                <a:ext uri="{FF2B5EF4-FFF2-40B4-BE49-F238E27FC236}">
                  <a16:creationId xmlns:a16="http://schemas.microsoft.com/office/drawing/2014/main" id="{75D5FF4C-C789-4C52-868B-A4B084519712}"/>
                </a:ext>
              </a:extLst>
            </p:cNvPr>
            <p:cNvGrpSpPr/>
            <p:nvPr/>
          </p:nvGrpSpPr>
          <p:grpSpPr>
            <a:xfrm>
              <a:off x="4124377" y="1227131"/>
              <a:ext cx="3888654" cy="3954937"/>
              <a:chOff x="3890051" y="1931401"/>
              <a:chExt cx="3997925" cy="3869257"/>
            </a:xfrm>
          </p:grpSpPr>
          <p:grpSp>
            <p:nvGrpSpPr>
              <p:cNvPr id="302" name="Groupe 301">
                <a:extLst>
                  <a:ext uri="{FF2B5EF4-FFF2-40B4-BE49-F238E27FC236}">
                    <a16:creationId xmlns:a16="http://schemas.microsoft.com/office/drawing/2014/main" id="{91E7C04B-7FF0-4574-AFE6-AA6FD96BEA95}"/>
                  </a:ext>
                </a:extLst>
              </p:cNvPr>
              <p:cNvGrpSpPr/>
              <p:nvPr/>
            </p:nvGrpSpPr>
            <p:grpSpPr>
              <a:xfrm>
                <a:off x="3890051" y="1931401"/>
                <a:ext cx="3997925" cy="3869257"/>
                <a:chOff x="2702388" y="1527679"/>
                <a:chExt cx="5581514" cy="5723077"/>
              </a:xfrm>
            </p:grpSpPr>
            <p:pic>
              <p:nvPicPr>
                <p:cNvPr id="311" name="Image 310">
                  <a:extLst>
                    <a:ext uri="{FF2B5EF4-FFF2-40B4-BE49-F238E27FC236}">
                      <a16:creationId xmlns:a16="http://schemas.microsoft.com/office/drawing/2014/main" id="{09143379-4768-4D82-922B-F135832C1806}"/>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2350482">
                  <a:off x="4640921" y="3370196"/>
                  <a:ext cx="1854232" cy="1806689"/>
                </a:xfrm>
                <a:prstGeom prst="rect">
                  <a:avLst/>
                </a:prstGeom>
              </p:spPr>
            </p:pic>
            <p:pic>
              <p:nvPicPr>
                <p:cNvPr id="312" name="Image 311">
                  <a:extLst>
                    <a:ext uri="{FF2B5EF4-FFF2-40B4-BE49-F238E27FC236}">
                      <a16:creationId xmlns:a16="http://schemas.microsoft.com/office/drawing/2014/main" id="{D5BA545D-ABF6-4C25-B386-D1B82F5BE5B3}"/>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4856">
                  <a:off x="6336383" y="2307137"/>
                  <a:ext cx="1854232" cy="1806689"/>
                </a:xfrm>
                <a:prstGeom prst="rect">
                  <a:avLst/>
                </a:prstGeom>
              </p:spPr>
            </p:pic>
            <p:pic>
              <p:nvPicPr>
                <p:cNvPr id="313" name="Image 312">
                  <a:extLst>
                    <a:ext uri="{FF2B5EF4-FFF2-40B4-BE49-F238E27FC236}">
                      <a16:creationId xmlns:a16="http://schemas.microsoft.com/office/drawing/2014/main" id="{A93E69C1-9189-43A9-98D2-F2A73E5D2EE0}"/>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a:off x="4482150" y="1527679"/>
                  <a:ext cx="1854233" cy="1806689"/>
                </a:xfrm>
                <a:prstGeom prst="rect">
                  <a:avLst/>
                </a:prstGeom>
              </p:spPr>
            </p:pic>
            <p:pic>
              <p:nvPicPr>
                <p:cNvPr id="314" name="Image 313">
                  <a:extLst>
                    <a:ext uri="{FF2B5EF4-FFF2-40B4-BE49-F238E27FC236}">
                      <a16:creationId xmlns:a16="http://schemas.microsoft.com/office/drawing/2014/main" id="{64202A8C-B1B8-4B11-9AA2-970A118A6B71}"/>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7293650">
                  <a:off x="2572791" y="2357836"/>
                  <a:ext cx="1964485" cy="1705292"/>
                </a:xfrm>
                <a:prstGeom prst="rect">
                  <a:avLst/>
                </a:prstGeom>
              </p:spPr>
            </p:pic>
            <p:pic>
              <p:nvPicPr>
                <p:cNvPr id="315" name="Image 314">
                  <a:extLst>
                    <a:ext uri="{FF2B5EF4-FFF2-40B4-BE49-F238E27FC236}">
                      <a16:creationId xmlns:a16="http://schemas.microsoft.com/office/drawing/2014/main" id="{82BA37DD-2AD8-4A99-805C-63B0C98A940A}"/>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9161460">
                  <a:off x="2959427" y="4136420"/>
                  <a:ext cx="1854232" cy="1806689"/>
                </a:xfrm>
                <a:prstGeom prst="rect">
                  <a:avLst/>
                </a:prstGeom>
              </p:spPr>
            </p:pic>
            <p:pic>
              <p:nvPicPr>
                <p:cNvPr id="316" name="Image 315">
                  <a:extLst>
                    <a:ext uri="{FF2B5EF4-FFF2-40B4-BE49-F238E27FC236}">
                      <a16:creationId xmlns:a16="http://schemas.microsoft.com/office/drawing/2014/main" id="{22DE77D2-DD5E-46A0-A4C5-59EE721C56E7}"/>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18903075">
                  <a:off x="6429670" y="4354937"/>
                  <a:ext cx="1854232" cy="1806689"/>
                </a:xfrm>
                <a:prstGeom prst="rect">
                  <a:avLst/>
                </a:prstGeom>
              </p:spPr>
            </p:pic>
            <p:pic>
              <p:nvPicPr>
                <p:cNvPr id="317" name="Image 316">
                  <a:extLst>
                    <a:ext uri="{FF2B5EF4-FFF2-40B4-BE49-F238E27FC236}">
                      <a16:creationId xmlns:a16="http://schemas.microsoft.com/office/drawing/2014/main" id="{75DC032D-A9F3-46EB-8B49-AD4ED2E57702}"/>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95" b="95789" l="3077" r="93077">
                              <a14:foregroundMark x1="15897" y1="58421" x2="29231" y2="79211"/>
                              <a14:foregroundMark x1="34103" y1="80526" x2="21026" y2="78421"/>
                              <a14:foregroundMark x1="21026" y1="78421" x2="11795" y2="63158"/>
                              <a14:foregroundMark x1="11795" y1="63158" x2="11795" y2="60526"/>
                              <a14:foregroundMark x1="18462" y1="75263" x2="7949" y2="65263"/>
                              <a14:foregroundMark x1="7949" y1="65263" x2="6667" y2="58684"/>
                              <a14:foregroundMark x1="11538" y1="61316" x2="9744" y2="51842"/>
                              <a14:foregroundMark x1="5897" y1="52105" x2="3333" y2="46316"/>
                              <a14:foregroundMark x1="24872" y1="10000" x2="51538" y2="6579"/>
                              <a14:foregroundMark x1="51538" y1="6579" x2="65385" y2="8421"/>
                              <a14:foregroundMark x1="65385" y1="8421" x2="78205" y2="15789"/>
                              <a14:foregroundMark x1="78205" y1="15789" x2="78718" y2="18158"/>
                              <a14:foregroundMark x1="57692" y1="2895" x2="38718" y2="3158"/>
                              <a14:foregroundMark x1="85641" y1="29211" x2="86667" y2="68421"/>
                              <a14:foregroundMark x1="87179" y1="35526" x2="88205" y2="57368"/>
                              <a14:foregroundMark x1="89744" y1="36316" x2="91282" y2="49211"/>
                              <a14:foregroundMark x1="93333" y1="42368" x2="93333" y2="48421"/>
                              <a14:foregroundMark x1="75385" y1="88421" x2="63333" y2="92368"/>
                              <a14:foregroundMark x1="60000" y1="94474" x2="52564" y2="95789"/>
                            </a14:backgroundRemoval>
                          </a14:imgEffect>
                        </a14:imgLayer>
                      </a14:imgProps>
                    </a:ext>
                  </a:extLst>
                </a:blip>
                <a:stretch>
                  <a:fillRect/>
                </a:stretch>
              </p:blipFill>
              <p:spPr>
                <a:xfrm rot="3207330">
                  <a:off x="4520309" y="5415868"/>
                  <a:ext cx="1964485" cy="1705292"/>
                </a:xfrm>
                <a:prstGeom prst="rect">
                  <a:avLst/>
                </a:prstGeom>
              </p:spPr>
            </p:pic>
          </p:grpSp>
          <p:pic>
            <p:nvPicPr>
              <p:cNvPr id="303" name="Picture 10" descr="Image result for watercolor microbes png">
                <a:extLst>
                  <a:ext uri="{FF2B5EF4-FFF2-40B4-BE49-F238E27FC236}">
                    <a16:creationId xmlns:a16="http://schemas.microsoft.com/office/drawing/2014/main" id="{1C6D9B33-F92C-409C-82F9-C404277E3665}"/>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5020308" y="2884715"/>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04" name="Picture 10" descr="Image result for watercolor microbes png">
                <a:extLst>
                  <a:ext uri="{FF2B5EF4-FFF2-40B4-BE49-F238E27FC236}">
                    <a16:creationId xmlns:a16="http://schemas.microsoft.com/office/drawing/2014/main" id="{C5858F15-A297-4D26-A649-37BC2C1A6AAA}"/>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7467" b="93119" l="9961" r="89844">
                            <a14:foregroundMark x1="20020" y1="71010" x2="20508" y2="71010"/>
                            <a14:foregroundMark x1="21484" y1="70864" x2="21484" y2="70864"/>
                            <a14:foregroundMark x1="20117" y1="68960" x2="20117" y2="68960"/>
                            <a14:foregroundMark x1="22266" y1="70278" x2="22949" y2="69839"/>
                            <a14:foregroundMark x1="22949" y1="69839" x2="30176" y2="57247"/>
                            <a14:foregroundMark x1="30176" y1="57247" x2="35059" y2="55490"/>
                            <a14:foregroundMark x1="35059" y1="55490" x2="37988" y2="49927"/>
                            <a14:foregroundMark x1="19336" y1="58419" x2="19336" y2="58419"/>
                            <a14:foregroundMark x1="21191" y1="85652" x2="28418" y2="78477"/>
                            <a14:foregroundMark x1="49722" y1="68247" x2="50781" y2="66471"/>
                            <a14:foregroundMark x1="45613" y1="75136" x2="46277" y2="74023"/>
                            <a14:foregroundMark x1="40039" y1="84480" x2="44498" y2="77005"/>
                            <a14:foregroundMark x1="50781" y1="66471" x2="51855" y2="59444"/>
                            <a14:foregroundMark x1="48340" y1="93119" x2="52051" y2="88433"/>
                            <a14:foregroundMark x1="52051" y1="88433" x2="56348" y2="78624"/>
                            <a14:foregroundMark x1="75488" y1="9370" x2="75488" y2="9370"/>
                            <a14:foregroundMark x1="77344" y1="7467" x2="77344" y2="7467"/>
                            <a14:foregroundMark x1="32715" y1="44949" x2="36719" y2="39678"/>
                            <a14:foregroundMark x1="36719" y1="39678" x2="38867" y2="39385"/>
                            <a14:foregroundMark x1="43066" y1="34700" x2="43164" y2="34553"/>
                            <a14:foregroundMark x1="44922" y1="33382" x2="44922" y2="33382"/>
                            <a14:foregroundMark x1="38770" y1="49488" x2="38770" y2="49488"/>
                            <a14:foregroundMark x1="37402" y1="19327" x2="42676" y2="19327"/>
                            <a14:foregroundMark x1="42676" y1="19327" x2="52539" y2="15227"/>
                            <a14:foregroundMark x1="52539" y1="15227" x2="54883" y2="15520"/>
                            <a14:foregroundMark x1="50098" y1="68960" x2="47070" y2="73499"/>
                            <a14:backgroundMark x1="44824" y1="74671" x2="46094" y2="73646"/>
                          </a14:backgroundRemoval>
                        </a14:imgEffect>
                      </a14:imgLayer>
                    </a14:imgProps>
                  </a:ext>
                  <a:ext uri="{28A0092B-C50C-407E-A947-70E740481C1C}">
                    <a14:useLocalDpi xmlns:a14="http://schemas.microsoft.com/office/drawing/2010/main" val="0"/>
                  </a:ext>
                </a:extLst>
              </a:blip>
              <a:srcRect/>
              <a:stretch>
                <a:fillRect/>
              </a:stretch>
            </p:blipFill>
            <p:spPr bwMode="auto">
              <a:xfrm rot="2472647">
                <a:off x="6431456" y="3550887"/>
                <a:ext cx="700754" cy="46739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05" name="Picture 12" descr="Image result for watercolor microbes png">
                <a:extLst>
                  <a:ext uri="{FF2B5EF4-FFF2-40B4-BE49-F238E27FC236}">
                    <a16:creationId xmlns:a16="http://schemas.microsoft.com/office/drawing/2014/main" id="{C4CFD1DD-3A2F-4CE3-B36F-637CCE3F7EF7}"/>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4857101" y="3429000"/>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06" name="Picture 12" descr="Image result for watercolor microbes png">
                <a:extLst>
                  <a:ext uri="{FF2B5EF4-FFF2-40B4-BE49-F238E27FC236}">
                    <a16:creationId xmlns:a16="http://schemas.microsoft.com/office/drawing/2014/main" id="{9B0F3C44-D350-4CB5-8621-BF4E85C7B8EA}"/>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6369588" y="2309509"/>
                <a:ext cx="479749" cy="31998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07" name="Picture 12" descr="Image result for watercolor microbes png">
                <a:extLst>
                  <a:ext uri="{FF2B5EF4-FFF2-40B4-BE49-F238E27FC236}">
                    <a16:creationId xmlns:a16="http://schemas.microsoft.com/office/drawing/2014/main" id="{A1E9CD5E-FAE1-409D-8524-965BA9B305D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7760" b="92972" l="9961" r="89844">
                            <a14:foregroundMark x1="35547" y1="8346" x2="41113" y2="7906"/>
                            <a14:foregroundMark x1="41113" y1="7906" x2="41797" y2="8199"/>
                            <a14:foregroundMark x1="47754" y1="91215" x2="53320" y2="92972"/>
                            <a14:foregroundMark x1="53320" y1="92972" x2="55859" y2="92240"/>
                            <a14:foregroundMark x1="44727" y1="81698" x2="45703" y2="74085"/>
                            <a14:foregroundMark x1="45703" y1="74085" x2="46582" y2="72182"/>
                            <a14:foregroundMark x1="44727" y1="88287" x2="44629" y2="76135"/>
                            <a14:foregroundMark x1="44531" y1="79941" x2="44531" y2="79941"/>
                            <a14:foregroundMark x1="43945" y1="81406" x2="43945" y2="81406"/>
                            <a14:foregroundMark x1="46777" y1="71157" x2="49121" y2="70278"/>
                            <a14:foregroundMark x1="52148" y1="68082" x2="52148" y2="68082"/>
                            <a14:foregroundMark x1="58887" y1="63836" x2="56543" y2="61054"/>
                            <a14:foregroundMark x1="58984" y1="41142" x2="58984" y2="41142"/>
                          </a14:backgroundRemoval>
                        </a14:imgEffect>
                      </a14:imgLayer>
                    </a14:imgProps>
                  </a:ext>
                  <a:ext uri="{28A0092B-C50C-407E-A947-70E740481C1C}">
                    <a14:useLocalDpi xmlns:a14="http://schemas.microsoft.com/office/drawing/2010/main" val="0"/>
                  </a:ext>
                </a:extLst>
              </a:blip>
              <a:srcRect/>
              <a:stretch>
                <a:fillRect/>
              </a:stretch>
            </p:blipFill>
            <p:spPr bwMode="auto">
              <a:xfrm>
                <a:off x="5283747" y="4250255"/>
                <a:ext cx="479749" cy="34208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08" name="Image 307">
                <a:extLst>
                  <a:ext uri="{FF2B5EF4-FFF2-40B4-BE49-F238E27FC236}">
                    <a16:creationId xmlns:a16="http://schemas.microsoft.com/office/drawing/2014/main" id="{856C8F7A-A88A-4BD6-90B5-E337C57EC3BF}"/>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4738237" y="4699868"/>
                <a:ext cx="719036" cy="592700"/>
              </a:xfrm>
              <a:prstGeom prst="rect">
                <a:avLst/>
              </a:prstGeom>
              <a:ln>
                <a:noFill/>
              </a:ln>
              <a:effectLst/>
            </p:spPr>
          </p:pic>
          <p:pic>
            <p:nvPicPr>
              <p:cNvPr id="309" name="Image 308">
                <a:extLst>
                  <a:ext uri="{FF2B5EF4-FFF2-40B4-BE49-F238E27FC236}">
                    <a16:creationId xmlns:a16="http://schemas.microsoft.com/office/drawing/2014/main" id="{E9BFF2A0-A0D4-4C24-8763-104BE3F4D69F}"/>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30383" y="4125652"/>
                <a:ext cx="719036" cy="592700"/>
              </a:xfrm>
              <a:prstGeom prst="rect">
                <a:avLst/>
              </a:prstGeom>
              <a:ln>
                <a:noFill/>
              </a:ln>
              <a:effectLst/>
            </p:spPr>
          </p:pic>
          <p:pic>
            <p:nvPicPr>
              <p:cNvPr id="310" name="Image 309">
                <a:extLst>
                  <a:ext uri="{FF2B5EF4-FFF2-40B4-BE49-F238E27FC236}">
                    <a16:creationId xmlns:a16="http://schemas.microsoft.com/office/drawing/2014/main" id="{A0631D71-2600-4499-BD3B-75C0F91B26AC}"/>
                  </a:ext>
                </a:extLst>
              </p:cNvPr>
              <p:cNvPicPr>
                <a:picLocks noChangeAspect="1"/>
              </p:cNvPicPr>
              <p:nvPr/>
            </p:nvPicPr>
            <p:blipFill rotWithShape="1">
              <a:blip r:embed="rId15">
                <a:extLst>
                  <a:ext uri="{28A0092B-C50C-407E-A947-70E740481C1C}">
                    <a14:useLocalDpi xmlns:a14="http://schemas.microsoft.com/office/drawing/2010/main" val="0"/>
                  </a:ext>
                </a:extLst>
              </a:blip>
              <a:srcRect l="54911" t="35484" b="8766"/>
              <a:stretch/>
            </p:blipFill>
            <p:spPr>
              <a:xfrm>
                <a:off x="6021431" y="2807089"/>
                <a:ext cx="719036" cy="592700"/>
              </a:xfrm>
              <a:prstGeom prst="rect">
                <a:avLst/>
              </a:prstGeom>
              <a:ln>
                <a:noFill/>
              </a:ln>
              <a:effectLst/>
            </p:spPr>
          </p:pic>
        </p:grpSp>
      </p:grpSp>
      <p:sp>
        <p:nvSpPr>
          <p:cNvPr id="318" name="ZoneTexte 317">
            <a:extLst>
              <a:ext uri="{FF2B5EF4-FFF2-40B4-BE49-F238E27FC236}">
                <a16:creationId xmlns:a16="http://schemas.microsoft.com/office/drawing/2014/main" id="{7428A277-0222-4474-83F4-B57AF7063D3F}"/>
              </a:ext>
            </a:extLst>
          </p:cNvPr>
          <p:cNvSpPr txBox="1"/>
          <p:nvPr/>
        </p:nvSpPr>
        <p:spPr>
          <a:xfrm>
            <a:off x="7744928" y="177408"/>
            <a:ext cx="4301157" cy="830997"/>
          </a:xfrm>
          <a:prstGeom prst="rect">
            <a:avLst/>
          </a:prstGeom>
          <a:noFill/>
        </p:spPr>
        <p:txBody>
          <a:bodyPr wrap="square" rtlCol="0">
            <a:spAutoFit/>
          </a:bodyPr>
          <a:lstStyle/>
          <a:p>
            <a:pPr algn="ctr"/>
            <a:r>
              <a:rPr lang="en-US" sz="2400" dirty="0">
                <a:solidFill>
                  <a:srgbClr val="C00000"/>
                </a:solidFill>
                <a:effectLst>
                  <a:outerShdw blurRad="38100" dist="38100" dir="2700000" algn="tl">
                    <a:srgbClr val="000000">
                      <a:alpha val="43137"/>
                    </a:srgbClr>
                  </a:outerShdw>
                </a:effectLst>
                <a:latin typeface="Eras Medium ITC" panose="020B0602030504020804" pitchFamily="34" charset="0"/>
              </a:rPr>
              <a:t>COS fluxes are dependent on several factors !</a:t>
            </a:r>
          </a:p>
        </p:txBody>
      </p:sp>
    </p:spTree>
    <p:extLst>
      <p:ext uri="{BB962C8B-B14F-4D97-AF65-F5344CB8AC3E}">
        <p14:creationId xmlns:p14="http://schemas.microsoft.com/office/powerpoint/2010/main" val="13702506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3746</TotalTime>
  <Words>1941</Words>
  <Application>Microsoft Office PowerPoint</Application>
  <PresentationFormat>Grand écran</PresentationFormat>
  <Paragraphs>246</Paragraphs>
  <Slides>27</Slides>
  <Notes>10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27</vt:i4>
      </vt:variant>
    </vt:vector>
  </HeadingPairs>
  <TitlesOfParts>
    <vt:vector size="36" baseType="lpstr">
      <vt:lpstr>Abadi Extra Light</vt:lpstr>
      <vt:lpstr>Adobe Caslon Pro</vt:lpstr>
      <vt:lpstr>Arial</vt:lpstr>
      <vt:lpstr>Calibri</vt:lpstr>
      <vt:lpstr>Calibri Light</vt:lpstr>
      <vt:lpstr>Courier New</vt:lpstr>
      <vt:lpstr>Eras Medium ITC</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Clément FOUCAULT</dc:creator>
  <cp:lastModifiedBy>Clément FOUCAULT</cp:lastModifiedBy>
  <cp:revision>106</cp:revision>
  <dcterms:created xsi:type="dcterms:W3CDTF">2020-01-22T15:29:43Z</dcterms:created>
  <dcterms:modified xsi:type="dcterms:W3CDTF">2020-02-03T13:16:29Z</dcterms:modified>
</cp:coreProperties>
</file>